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4"/>
  </p:sldMasterIdLst>
  <p:notesMasterIdLst>
    <p:notesMasterId r:id="rId16"/>
  </p:notesMasterIdLst>
  <p:handoutMasterIdLst>
    <p:handoutMasterId r:id="rId17"/>
  </p:handoutMasterIdLst>
  <p:sldIdLst>
    <p:sldId id="3825" r:id="rId5"/>
    <p:sldId id="3827" r:id="rId6"/>
    <p:sldId id="3791" r:id="rId7"/>
    <p:sldId id="3794" r:id="rId8"/>
    <p:sldId id="3841" r:id="rId9"/>
    <p:sldId id="3842" r:id="rId10"/>
    <p:sldId id="3835" r:id="rId11"/>
    <p:sldId id="3839" r:id="rId12"/>
    <p:sldId id="3832" r:id="rId13"/>
    <p:sldId id="3843" r:id="rId14"/>
    <p:sldId id="3838" r:id="rId15"/>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0" userDrawn="1">
          <p15:clr>
            <a:srgbClr val="A4A3A4"/>
          </p15:clr>
        </p15:guide>
        <p15:guide id="2" orient="horz" pos="3408" userDrawn="1">
          <p15:clr>
            <a:srgbClr val="A4A3A4"/>
          </p15:clr>
        </p15:guide>
        <p15:guide id="3" pos="6936" userDrawn="1">
          <p15:clr>
            <a:srgbClr val="A4A3A4"/>
          </p15:clr>
        </p15:guide>
        <p15:guide id="4" pos="74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7FF64C-3FCE-4B5E-9F02-7C11653B52E8}" v="84" dt="2023-09-23T10:23:32.9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4" autoAdjust="0"/>
    <p:restoredTop sz="94660"/>
  </p:normalViewPr>
  <p:slideViewPr>
    <p:cSldViewPr snapToGrid="0">
      <p:cViewPr varScale="1">
        <p:scale>
          <a:sx n="59" d="100"/>
          <a:sy n="59" d="100"/>
        </p:scale>
        <p:origin x="848" y="52"/>
      </p:cViewPr>
      <p:guideLst>
        <p:guide orient="horz" pos="1200"/>
        <p:guide orient="horz" pos="3408"/>
        <p:guide pos="6936"/>
        <p:guide pos="744"/>
      </p:guideLst>
    </p:cSldViewPr>
  </p:slideViewPr>
  <p:notesTextViewPr>
    <p:cViewPr>
      <p:scale>
        <a:sx n="1" d="1"/>
        <a:sy n="1" d="1"/>
      </p:scale>
      <p:origin x="0" y="0"/>
    </p:cViewPr>
  </p:notesTextViewPr>
  <p:notesViewPr>
    <p:cSldViewPr snapToGrid="0">
      <p:cViewPr varScale="1">
        <p:scale>
          <a:sx n="87" d="100"/>
          <a:sy n="87" d="100"/>
        </p:scale>
        <p:origin x="379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DCE667-0E8B-4020-B798-9F540ACF8A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98FE84B-4CF5-479A-98FA-101E6C92240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249E17-B59A-4F61-B8D2-5B4F41E1978D}" type="datetime1">
              <a:rPr lang="en-GB" smtClean="0"/>
              <a:t>06/10/2023</a:t>
            </a:fld>
            <a:endParaRPr lang="en-GB" dirty="0"/>
          </a:p>
        </p:txBody>
      </p:sp>
      <p:sp>
        <p:nvSpPr>
          <p:cNvPr id="4" name="Footer Placeholder 3">
            <a:extLst>
              <a:ext uri="{FF2B5EF4-FFF2-40B4-BE49-F238E27FC236}">
                <a16:creationId xmlns:a16="http://schemas.microsoft.com/office/drawing/2014/main" id="{E9871FFA-2EDD-435F-95BB-D4913CE523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9F549EF-DEA6-491C-B092-AD1829A0E2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3C7C88-02FC-450C-BC0C-36A3D372F9C7}" type="slidenum">
              <a:rPr lang="en-GB" smtClean="0"/>
              <a:t>‹#›</a:t>
            </a:fld>
            <a:endParaRPr lang="en-GB"/>
          </a:p>
        </p:txBody>
      </p:sp>
    </p:spTree>
    <p:extLst>
      <p:ext uri="{BB962C8B-B14F-4D97-AF65-F5344CB8AC3E}">
        <p14:creationId xmlns:p14="http://schemas.microsoft.com/office/powerpoint/2010/main" val="5246697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BE95BD-28DC-4C06-ABE7-D1DD6658916C}" type="datetime1">
              <a:rPr lang="en-GB" smtClean="0"/>
              <a:pPr/>
              <a:t>06/10/2023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40C6A29-4676-420C-BBE3-ACC2B80F64D4}" type="slidenum">
              <a:rPr lang="en-GB" noProof="0" smtClean="0"/>
              <a:t>‹#›</a:t>
            </a:fld>
            <a:endParaRPr lang="en-GB" noProof="0"/>
          </a:p>
        </p:txBody>
      </p:sp>
    </p:spTree>
    <p:extLst>
      <p:ext uri="{BB962C8B-B14F-4D97-AF65-F5344CB8AC3E}">
        <p14:creationId xmlns:p14="http://schemas.microsoft.com/office/powerpoint/2010/main" val="380459704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eriousinjuryhelpline.co.uk/abi-acquired-brain-injur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40C6A29-4676-420C-BBE3-ACC2B80F64D4}" type="slidenum">
              <a:rPr lang="en-GB" smtClean="0"/>
              <a:t>1</a:t>
            </a:fld>
            <a:endParaRPr lang="en-GB"/>
          </a:p>
        </p:txBody>
      </p:sp>
    </p:spTree>
    <p:extLst>
      <p:ext uri="{BB962C8B-B14F-4D97-AF65-F5344CB8AC3E}">
        <p14:creationId xmlns:p14="http://schemas.microsoft.com/office/powerpoint/2010/main" val="2028141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Headway - REF</a:t>
            </a:r>
          </a:p>
        </p:txBody>
      </p:sp>
      <p:sp>
        <p:nvSpPr>
          <p:cNvPr id="4" name="Slide Number Placeholder 3"/>
          <p:cNvSpPr>
            <a:spLocks noGrp="1"/>
          </p:cNvSpPr>
          <p:nvPr>
            <p:ph type="sldNum" sz="quarter" idx="5"/>
          </p:nvPr>
        </p:nvSpPr>
        <p:spPr/>
        <p:txBody>
          <a:bodyPr/>
          <a:lstStyle/>
          <a:p>
            <a:pPr rtl="0"/>
            <a:fld id="{D40C6A29-4676-420C-BBE3-ACC2B80F64D4}" type="slidenum">
              <a:rPr lang="en-GB" smtClean="0"/>
              <a:t>2</a:t>
            </a:fld>
            <a:endParaRPr lang="en-GB"/>
          </a:p>
        </p:txBody>
      </p:sp>
    </p:spTree>
    <p:extLst>
      <p:ext uri="{BB962C8B-B14F-4D97-AF65-F5344CB8AC3E}">
        <p14:creationId xmlns:p14="http://schemas.microsoft.com/office/powerpoint/2010/main" val="3950943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 – Headway </a:t>
            </a:r>
            <a:r>
              <a:rPr lang="en-GB" dirty="0">
                <a:hlinkClick r:id="rId3"/>
              </a:rPr>
              <a:t>What is ABI or Acquired Brain Injury? (seriousinjuryhelpline.co.uk)</a:t>
            </a:r>
            <a:endParaRPr lang="en-GB" dirty="0"/>
          </a:p>
        </p:txBody>
      </p:sp>
      <p:sp>
        <p:nvSpPr>
          <p:cNvPr id="4" name="Slide Number Placeholder 3"/>
          <p:cNvSpPr>
            <a:spLocks noGrp="1"/>
          </p:cNvSpPr>
          <p:nvPr>
            <p:ph type="sldNum" sz="quarter" idx="5"/>
          </p:nvPr>
        </p:nvSpPr>
        <p:spPr/>
        <p:txBody>
          <a:bodyPr/>
          <a:lstStyle/>
          <a:p>
            <a:pPr rtl="0"/>
            <a:fld id="{D40C6A29-4676-420C-BBE3-ACC2B80F64D4}" type="slidenum">
              <a:rPr lang="en-GB" smtClean="0"/>
              <a:t>3</a:t>
            </a:fld>
            <a:endParaRPr lang="en-GB"/>
          </a:p>
        </p:txBody>
      </p:sp>
    </p:spTree>
    <p:extLst>
      <p:ext uri="{BB962C8B-B14F-4D97-AF65-F5344CB8AC3E}">
        <p14:creationId xmlns:p14="http://schemas.microsoft.com/office/powerpoint/2010/main" val="3942359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dirty="0"/>
              <a:t>Shepard </a:t>
            </a:r>
            <a:r>
              <a:rPr lang="en-GB" dirty="0" err="1"/>
              <a:t>Center</a:t>
            </a:r>
            <a:r>
              <a:rPr lang="en-GB" dirty="0"/>
              <a:t> - REF</a:t>
            </a:r>
          </a:p>
        </p:txBody>
      </p:sp>
      <p:sp>
        <p:nvSpPr>
          <p:cNvPr id="4" name="Slide Number Placeholder 3"/>
          <p:cNvSpPr>
            <a:spLocks noGrp="1"/>
          </p:cNvSpPr>
          <p:nvPr>
            <p:ph type="sldNum" sz="quarter" idx="5"/>
          </p:nvPr>
        </p:nvSpPr>
        <p:spPr/>
        <p:txBody>
          <a:bodyPr rtlCol="0"/>
          <a:lstStyle/>
          <a:p>
            <a:pPr rtl="0"/>
            <a:fld id="{D40C6A29-4676-420C-BBE3-ACC2B80F64D4}" type="slidenum">
              <a:rPr lang="en-GB" smtClean="0"/>
              <a:t>4</a:t>
            </a:fld>
            <a:endParaRPr lang="en-GB"/>
          </a:p>
        </p:txBody>
      </p:sp>
    </p:spTree>
    <p:extLst>
      <p:ext uri="{BB962C8B-B14F-4D97-AF65-F5344CB8AC3E}">
        <p14:creationId xmlns:p14="http://schemas.microsoft.com/office/powerpoint/2010/main" val="4209822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 - </a:t>
            </a:r>
            <a:r>
              <a:rPr lang="en-GB" dirty="0" err="1"/>
              <a:t>Physiopedia</a:t>
            </a:r>
            <a:endParaRPr lang="en-GB" dirty="0"/>
          </a:p>
        </p:txBody>
      </p:sp>
      <p:sp>
        <p:nvSpPr>
          <p:cNvPr id="4" name="Slide Number Placeholder 3"/>
          <p:cNvSpPr>
            <a:spLocks noGrp="1"/>
          </p:cNvSpPr>
          <p:nvPr>
            <p:ph type="sldNum" sz="quarter" idx="5"/>
          </p:nvPr>
        </p:nvSpPr>
        <p:spPr/>
        <p:txBody>
          <a:bodyPr/>
          <a:lstStyle/>
          <a:p>
            <a:pPr rtl="0"/>
            <a:fld id="{D40C6A29-4676-420C-BBE3-ACC2B80F64D4}" type="slidenum">
              <a:rPr lang="en-GB" noProof="0" smtClean="0"/>
              <a:t>5</a:t>
            </a:fld>
            <a:endParaRPr lang="en-GB" noProof="0"/>
          </a:p>
        </p:txBody>
      </p:sp>
    </p:spTree>
    <p:extLst>
      <p:ext uri="{BB962C8B-B14F-4D97-AF65-F5344CB8AC3E}">
        <p14:creationId xmlns:p14="http://schemas.microsoft.com/office/powerpoint/2010/main" val="873394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 - </a:t>
            </a:r>
            <a:r>
              <a:rPr lang="en-GB" dirty="0" err="1"/>
              <a:t>Physiopedia</a:t>
            </a:r>
            <a:endParaRPr lang="en-GB" dirty="0"/>
          </a:p>
        </p:txBody>
      </p:sp>
      <p:sp>
        <p:nvSpPr>
          <p:cNvPr id="4" name="Slide Number Placeholder 3"/>
          <p:cNvSpPr>
            <a:spLocks noGrp="1"/>
          </p:cNvSpPr>
          <p:nvPr>
            <p:ph type="sldNum" sz="quarter" idx="5"/>
          </p:nvPr>
        </p:nvSpPr>
        <p:spPr/>
        <p:txBody>
          <a:bodyPr/>
          <a:lstStyle/>
          <a:p>
            <a:pPr rtl="0"/>
            <a:fld id="{D40C6A29-4676-420C-BBE3-ACC2B80F64D4}" type="slidenum">
              <a:rPr lang="en-GB" noProof="0" smtClean="0"/>
              <a:t>6</a:t>
            </a:fld>
            <a:endParaRPr lang="en-GB" noProof="0"/>
          </a:p>
        </p:txBody>
      </p:sp>
    </p:spTree>
    <p:extLst>
      <p:ext uri="{BB962C8B-B14F-4D97-AF65-F5344CB8AC3E}">
        <p14:creationId xmlns:p14="http://schemas.microsoft.com/office/powerpoint/2010/main" val="4124094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 - </a:t>
            </a:r>
            <a:r>
              <a:rPr lang="en-GB" dirty="0" err="1"/>
              <a:t>Physiopedia</a:t>
            </a:r>
            <a:endParaRPr lang="en-GB" dirty="0"/>
          </a:p>
        </p:txBody>
      </p:sp>
      <p:sp>
        <p:nvSpPr>
          <p:cNvPr id="4" name="Slide Number Placeholder 3"/>
          <p:cNvSpPr>
            <a:spLocks noGrp="1"/>
          </p:cNvSpPr>
          <p:nvPr>
            <p:ph type="sldNum" sz="quarter" idx="5"/>
          </p:nvPr>
        </p:nvSpPr>
        <p:spPr/>
        <p:txBody>
          <a:bodyPr/>
          <a:lstStyle/>
          <a:p>
            <a:pPr rtl="0"/>
            <a:fld id="{D40C6A29-4676-420C-BBE3-ACC2B80F64D4}" type="slidenum">
              <a:rPr lang="en-GB" noProof="0" smtClean="0"/>
              <a:t>7</a:t>
            </a:fld>
            <a:endParaRPr lang="en-GB" noProof="0"/>
          </a:p>
        </p:txBody>
      </p:sp>
    </p:spTree>
    <p:extLst>
      <p:ext uri="{BB962C8B-B14F-4D97-AF65-F5344CB8AC3E}">
        <p14:creationId xmlns:p14="http://schemas.microsoft.com/office/powerpoint/2010/main" val="1220508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 – Mayo clinic and </a:t>
            </a:r>
            <a:r>
              <a:rPr lang="en-GB" dirty="0" err="1"/>
              <a:t>physiopedia</a:t>
            </a:r>
            <a:endParaRPr lang="en-GB" dirty="0"/>
          </a:p>
        </p:txBody>
      </p:sp>
      <p:sp>
        <p:nvSpPr>
          <p:cNvPr id="4" name="Slide Number Placeholder 3"/>
          <p:cNvSpPr>
            <a:spLocks noGrp="1"/>
          </p:cNvSpPr>
          <p:nvPr>
            <p:ph type="sldNum" sz="quarter" idx="5"/>
          </p:nvPr>
        </p:nvSpPr>
        <p:spPr/>
        <p:txBody>
          <a:bodyPr/>
          <a:lstStyle/>
          <a:p>
            <a:pPr rtl="0"/>
            <a:fld id="{D40C6A29-4676-420C-BBE3-ACC2B80F64D4}" type="slidenum">
              <a:rPr lang="en-GB" noProof="0" smtClean="0"/>
              <a:t>8</a:t>
            </a:fld>
            <a:endParaRPr lang="en-GB" noProof="0"/>
          </a:p>
        </p:txBody>
      </p:sp>
    </p:spTree>
    <p:extLst>
      <p:ext uri="{BB962C8B-B14F-4D97-AF65-F5344CB8AC3E}">
        <p14:creationId xmlns:p14="http://schemas.microsoft.com/office/powerpoint/2010/main" val="471567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D40C6A29-4676-420C-BBE3-ACC2B80F64D4}" type="slidenum">
              <a:rPr lang="en-GB" smtClean="0"/>
              <a:t>9</a:t>
            </a:fld>
            <a:endParaRPr lang="en-GB"/>
          </a:p>
        </p:txBody>
      </p:sp>
    </p:spTree>
    <p:extLst>
      <p:ext uri="{BB962C8B-B14F-4D97-AF65-F5344CB8AC3E}">
        <p14:creationId xmlns:p14="http://schemas.microsoft.com/office/powerpoint/2010/main" val="562526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Freeform 13">
            <a:extLst>
              <a:ext uri="{FF2B5EF4-FFF2-40B4-BE49-F238E27FC236}">
                <a16:creationId xmlns:a16="http://schemas.microsoft.com/office/drawing/2014/main" id="{FCE00AC6-1AA1-42D9-83DD-4C308C3F9322}"/>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319A315-F756-49EC-8181-0EC3F0A37B09}"/>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560F3E26-F530-48F5-983F-9DCFF41D4F39}"/>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618DB8E-B14E-42E2-B454-6F4F36A8A9D9}"/>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97666F55-03F1-4D18-9653-0F360E127A7E}"/>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5093208" y="2743200"/>
            <a:ext cx="6592824" cy="2386584"/>
          </a:xfrm>
        </p:spPr>
        <p:txBody>
          <a:bodyPr rtlCol="0" anchor="b"/>
          <a:lstStyle>
            <a:lvl1pPr algn="r">
              <a:defRPr sz="6000">
                <a:solidFill>
                  <a:schemeClr val="bg1"/>
                </a:solidFill>
              </a:defRPr>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5093208" y="5221224"/>
            <a:ext cx="6592824" cy="996696"/>
          </a:xfrm>
        </p:spPr>
        <p:txBody>
          <a:bodyPr rtlCol="0"/>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Tree>
    <p:extLst>
      <p:ext uri="{BB962C8B-B14F-4D97-AF65-F5344CB8AC3E}">
        <p14:creationId xmlns:p14="http://schemas.microsoft.com/office/powerpoint/2010/main" val="1010415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rtlCol="0"/>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32918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32918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4453128" y="1681163"/>
            <a:ext cx="32918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4453128" y="2505075"/>
            <a:ext cx="32918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ACF5677B-E56F-4452-ADDC-DA0E20A955EC}"/>
              </a:ext>
            </a:extLst>
          </p:cNvPr>
          <p:cNvSpPr>
            <a:spLocks noGrp="1"/>
          </p:cNvSpPr>
          <p:nvPr>
            <p:ph type="body" sz="quarter" idx="13"/>
          </p:nvPr>
        </p:nvSpPr>
        <p:spPr>
          <a:xfrm>
            <a:off x="8065008" y="1681163"/>
            <a:ext cx="32918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3" name="Content Placeholder 5">
            <a:extLst>
              <a:ext uri="{FF2B5EF4-FFF2-40B4-BE49-F238E27FC236}">
                <a16:creationId xmlns:a16="http://schemas.microsoft.com/office/drawing/2014/main" id="{865D9C09-AB3B-40EB-B1DA-9C6D72343451}"/>
              </a:ext>
            </a:extLst>
          </p:cNvPr>
          <p:cNvSpPr>
            <a:spLocks noGrp="1"/>
          </p:cNvSpPr>
          <p:nvPr>
            <p:ph sz="quarter" idx="14"/>
          </p:nvPr>
        </p:nvSpPr>
        <p:spPr>
          <a:xfrm>
            <a:off x="8065008" y="2505075"/>
            <a:ext cx="32918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Tree>
    <p:extLst>
      <p:ext uri="{BB962C8B-B14F-4D97-AF65-F5344CB8AC3E}">
        <p14:creationId xmlns:p14="http://schemas.microsoft.com/office/powerpoint/2010/main" val="56727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medium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7901259" y="2727729"/>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rtlCol="0" anchor="ctr">
            <a:noAutofit/>
          </a:bodyPr>
          <a:lstStyle>
            <a:lvl1pPr algn="ctr">
              <a:buNone/>
              <a:defRPr sz="1800"/>
            </a:lvl1pPr>
          </a:lstStyle>
          <a:p>
            <a:pPr rtl="0"/>
            <a:r>
              <a:rPr lang="en-US" noProof="0"/>
              <a:t>Click icon to add picture</a:t>
            </a:r>
            <a:endParaRPr lang="en-GB" noProof="0"/>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6261609" y="0"/>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rtlCol="0" anchor="ctr">
            <a:noAutofit/>
          </a:bodyPr>
          <a:lstStyle>
            <a:lvl1pPr algn="ctr">
              <a:buNone/>
              <a:defRPr sz="1800"/>
            </a:lvl1pPr>
          </a:lstStyle>
          <a:p>
            <a:pPr rtl="0"/>
            <a:r>
              <a:rPr lang="en-US" noProof="0"/>
              <a:t>Click icon to add picture</a:t>
            </a:r>
            <a:endParaRPr lang="en-GB" noProof="0"/>
          </a:p>
        </p:txBody>
      </p:sp>
      <p:sp>
        <p:nvSpPr>
          <p:cNvPr id="10" name="Oval 9">
            <a:extLst>
              <a:ext uri="{FF2B5EF4-FFF2-40B4-BE49-F238E27FC236}">
                <a16:creationId xmlns:a16="http://schemas.microsoft.com/office/drawing/2014/main" id="{B7BFFB5A-A05C-4B0C-905C-5884361304B2}"/>
              </a:ext>
            </a:extLst>
          </p:cNvPr>
          <p:cNvSpPr/>
          <p:nvPr userDrawn="1"/>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9F33AC6C-4807-4785-AE9F-84BFEEDA9F7E}"/>
              </a:ext>
            </a:extLst>
          </p:cNvPr>
          <p:cNvSpPr/>
          <p:nvPr userDrawn="1"/>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841248" y="365760"/>
            <a:ext cx="5120640" cy="1325880"/>
          </a:xfrm>
        </p:spPr>
        <p:txBody>
          <a:bodyPr rtlCol="0"/>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41248" y="1828800"/>
            <a:ext cx="5093208" cy="4352544"/>
          </a:xfrm>
        </p:spPr>
        <p:txBody>
          <a:bodyPr rtlCol="0"/>
          <a:lstStyle>
            <a:lvl1pPr marL="0" indent="0">
              <a:buNone/>
              <a:defRPr sz="2400"/>
            </a:lvl1pPr>
            <a:lvl2pPr marL="228600">
              <a:defRPr/>
            </a:lvl2pPr>
            <a:lvl3pPr marL="457200">
              <a:defRPr/>
            </a:lvl3pPr>
            <a:lvl4pPr marL="685800">
              <a:defRPr/>
            </a:lvl4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p:txBody>
      </p:sp>
    </p:spTree>
    <p:extLst>
      <p:ext uri="{BB962C8B-B14F-4D97-AF65-F5344CB8AC3E}">
        <p14:creationId xmlns:p14="http://schemas.microsoft.com/office/powerpoint/2010/main" val="1413178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389888" y="1234440"/>
            <a:ext cx="3236976" cy="4069080"/>
          </a:xfrm>
        </p:spPr>
        <p:txBody>
          <a:bodyPr rtlCol="0"/>
          <a:lstStyle>
            <a:lvl1pPr algn="ctr">
              <a:defRPr>
                <a:solidFill>
                  <a:schemeClr val="bg1"/>
                </a:solidFill>
              </a:defRPr>
            </a:lvl1pPr>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682496" y="6356350"/>
            <a:ext cx="1545336" cy="365125"/>
          </a:xfrm>
        </p:spPr>
        <p:txBody>
          <a:bodyPr rtlCol="0"/>
          <a:lstStyle>
            <a:lvl1pPr>
              <a:defRPr>
                <a:latin typeface="+mn-lt"/>
              </a:defRPr>
            </a:lvl1pPr>
          </a:lstStyle>
          <a:p>
            <a:pPr rtl="0">
              <a:defRPr/>
            </a:pPr>
            <a:r>
              <a:rPr lang="en-GB" noProof="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6099048" y="6356350"/>
            <a:ext cx="4114800" cy="365125"/>
          </a:xfrm>
        </p:spPr>
        <p:txBody>
          <a:bodyPr rtlCol="0"/>
          <a:lstStyle>
            <a:lvl1pPr algn="l">
              <a:defRPr>
                <a:latin typeface="+mn-lt"/>
              </a:defRPr>
            </a:lvl1pPr>
          </a:lstStyle>
          <a:p>
            <a:pPr algn="l" rtl="0">
              <a:defRPr/>
            </a:pPr>
            <a:r>
              <a:rPr lang="en-GB" noProof="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10506456" y="6356350"/>
            <a:ext cx="850392" cy="365125"/>
          </a:xfrm>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665976" y="2551176"/>
            <a:ext cx="4709160" cy="1755648"/>
          </a:xfrm>
        </p:spPr>
        <p:txBody>
          <a:bodyPr rtlCol="0"/>
          <a:lstStyle>
            <a:lvl1pPr marL="0" indent="0">
              <a:buNone/>
              <a:defRPr sz="2400"/>
            </a:lvl1pPr>
            <a:lvl2pPr marL="228600">
              <a:defRPr sz="1800"/>
            </a:lvl2pPr>
            <a:lvl3pPr marL="457200">
              <a:defRPr sz="1800"/>
            </a:lvl3pPr>
          </a:lstStyle>
          <a:p>
            <a:pPr lvl="0" rtl="0"/>
            <a:r>
              <a:rPr lang="en-US" noProof="0"/>
              <a:t>Click to edit Master text styles</a:t>
            </a:r>
          </a:p>
          <a:p>
            <a:pPr lvl="1" rtl="0"/>
            <a:r>
              <a:rPr lang="en-US" noProof="0"/>
              <a:t>Second level</a:t>
            </a:r>
          </a:p>
          <a:p>
            <a:pPr lvl="2" rtl="0"/>
            <a:r>
              <a:rPr lang="en-US" noProof="0"/>
              <a:t>Third level</a:t>
            </a:r>
          </a:p>
        </p:txBody>
      </p:sp>
    </p:spTree>
    <p:extLst>
      <p:ext uri="{BB962C8B-B14F-4D97-AF65-F5344CB8AC3E}">
        <p14:creationId xmlns:p14="http://schemas.microsoft.com/office/powerpoint/2010/main" val="82677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48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rtlCol="0"/>
          <a:lstStyle/>
          <a:p>
            <a:pPr rtl="0"/>
            <a:r>
              <a:rPr lang="en-US" noProof="0"/>
              <a:t>Click to edit Master title style</a:t>
            </a:r>
            <a:endParaRPr lang="en-GB" noProof="0"/>
          </a:p>
        </p:txBody>
      </p:sp>
    </p:spTree>
    <p:extLst>
      <p:ext uri="{BB962C8B-B14F-4D97-AF65-F5344CB8AC3E}">
        <p14:creationId xmlns:p14="http://schemas.microsoft.com/office/powerpoint/2010/main" val="3635405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628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en-GB" noProof="0"/>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01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A665D7-34D0-4262-B345-9B1A1BA8DA17}"/>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9ECC553-79E5-4B14-89C9-4DAD2B1021B1}"/>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5797934-7E2B-4F94-89C4-0279413FF821}"/>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1170432" y="1399032"/>
            <a:ext cx="3236976" cy="4069080"/>
          </a:xfrm>
        </p:spPr>
        <p:txBody>
          <a:bodyPr rtlCol="0"/>
          <a:lstStyle>
            <a:lvl1pPr algn="ctr">
              <a:defRPr>
                <a:solidFill>
                  <a:schemeClr val="bg1"/>
                </a:solidFill>
              </a:defRPr>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788152" y="1527048"/>
            <a:ext cx="5111496" cy="3931920"/>
          </a:xfrm>
        </p:spPr>
        <p:txBody>
          <a:bodyPr rtlCol="0" anchor="ctr"/>
          <a:lstStyle>
            <a:lvl1pPr marL="0" indent="0">
              <a:buNone/>
              <a:defRPr/>
            </a:lvl1pPr>
            <a:lvl2pPr marL="228600">
              <a:defRPr/>
            </a:lvl2pPr>
            <a:lvl3pPr marL="457200">
              <a:defRPr/>
            </a:lvl3pPr>
            <a:lvl4pPr>
              <a:buNone/>
              <a:defRPr/>
            </a:lvl4pPr>
          </a:lstStyle>
          <a:p>
            <a:pPr lvl="0" rtl="0"/>
            <a:r>
              <a:rPr lang="en-US" noProof="0"/>
              <a:t>Click to edit Master text styles</a:t>
            </a:r>
          </a:p>
          <a:p>
            <a:pPr lvl="1" rtl="0"/>
            <a:r>
              <a:rPr lang="en-US" noProof="0"/>
              <a:t>Second level</a:t>
            </a:r>
          </a:p>
          <a:p>
            <a:pPr lvl="2" rtl="0"/>
            <a:r>
              <a:rPr lang="en-US" noProof="0"/>
              <a:t>Third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Tree>
    <p:extLst>
      <p:ext uri="{BB962C8B-B14F-4D97-AF65-F5344CB8AC3E}">
        <p14:creationId xmlns:p14="http://schemas.microsoft.com/office/powerpoint/2010/main" val="81394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small pictur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7200479" y="1150210"/>
            <a:ext cx="2207046"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rtlCol="0" anchor="ctr">
            <a:noAutofit/>
          </a:bodyPr>
          <a:lstStyle>
            <a:lvl1pPr algn="ctr">
              <a:buNone/>
              <a:defRPr sz="1800"/>
            </a:lvl1pPr>
          </a:lstStyle>
          <a:p>
            <a:pPr rtl="0"/>
            <a:r>
              <a:rPr lang="en-US" noProof="0"/>
              <a:t>Click icon to add picture</a:t>
            </a:r>
            <a:endParaRPr lang="en-GB" noProof="0"/>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8444632" y="2579683"/>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rtlCol="0" anchor="ctr">
            <a:noAutofit/>
          </a:bodyPr>
          <a:lstStyle>
            <a:lvl1pPr algn="ctr">
              <a:buNone/>
              <a:defRPr sz="1800"/>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4"/>
            <a:ext cx="5806440" cy="1325880"/>
          </a:xfrm>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39496" y="1825625"/>
            <a:ext cx="5806440" cy="4352544"/>
          </a:xfrm>
        </p:spPr>
        <p:txBody>
          <a:bodyPr rtlCol="0">
            <a:normAutofit/>
          </a:bodyPr>
          <a:lstStyle>
            <a:lvl1pPr marL="0" indent="0">
              <a:lnSpc>
                <a:spcPct val="110000"/>
              </a:lnSpc>
              <a:buNone/>
              <a:defRPr sz="2400"/>
            </a:lvl1pPr>
            <a:lvl2pPr marL="228600">
              <a:lnSpc>
                <a:spcPct val="110000"/>
              </a:lnSpc>
              <a:defRPr sz="2000"/>
            </a:lvl2pPr>
            <a:lvl3pPr marL="457200">
              <a:lnSpc>
                <a:spcPct val="110000"/>
              </a:lnSpc>
              <a:defRPr sz="1800"/>
            </a:lvl3pPr>
            <a:lvl4pPr marL="685800">
              <a:lnSpc>
                <a:spcPct val="110000"/>
              </a:lnSpc>
              <a:defRPr sz="1600"/>
            </a:lvl4pPr>
            <a:lvl5pPr>
              <a:lnSpc>
                <a:spcPct val="110000"/>
              </a:lnSpc>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10" name="Oval 9">
            <a:extLst>
              <a:ext uri="{FF2B5EF4-FFF2-40B4-BE49-F238E27FC236}">
                <a16:creationId xmlns:a16="http://schemas.microsoft.com/office/drawing/2014/main" id="{E8E71C73-7BAD-4838-88C1-42E045A9D179}"/>
              </a:ext>
            </a:extLst>
          </p:cNvPr>
          <p:cNvSpPr/>
          <p:nvPr userDrawn="1"/>
        </p:nvSpPr>
        <p:spPr>
          <a:xfrm>
            <a:off x="10249620" y="1555068"/>
            <a:ext cx="819303"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60922-5803-412D-880B-065E75DCBC0A}"/>
              </a:ext>
            </a:extLst>
          </p:cNvPr>
          <p:cNvSpPr/>
          <p:nvPr userDrawn="1"/>
        </p:nvSpPr>
        <p:spPr>
          <a:xfrm>
            <a:off x="7590089" y="4034393"/>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83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00EACD1-D216-4037-8AFF-80CF273586DF}"/>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F941DE04-3FEA-4A57-B200-F9F6A765C792}"/>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65C7B4-4152-4548-A771-EB148A028FDB}"/>
              </a:ext>
            </a:extLst>
          </p:cNvPr>
          <p:cNvSpPr/>
          <p:nvPr userDrawn="1"/>
        </p:nvSpPr>
        <p:spPr>
          <a:xfrm>
            <a:off x="8165417" y="5241988"/>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3319272" y="1380744"/>
            <a:ext cx="5559552" cy="2514600"/>
          </a:xfrm>
        </p:spPr>
        <p:txBody>
          <a:bodyPr rtlCol="0" anchor="b"/>
          <a:lstStyle>
            <a:lvl1pPr algn="ctr">
              <a:defRPr sz="6000">
                <a:solidFill>
                  <a:schemeClr val="bg1"/>
                </a:solidFill>
              </a:defRPr>
            </a:lvl1p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319272" y="4078224"/>
            <a:ext cx="5559552" cy="1536192"/>
          </a:xfrm>
        </p:spPr>
        <p:txBody>
          <a:bodyPr rtlCol="0"/>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0"/>
              <a:t>Click to edit Master text styles</a:t>
            </a:r>
          </a:p>
        </p:txBody>
      </p:sp>
    </p:spTree>
    <p:extLst>
      <p:ext uri="{BB962C8B-B14F-4D97-AF65-F5344CB8AC3E}">
        <p14:creationId xmlns:p14="http://schemas.microsoft.com/office/powerpoint/2010/main" val="785573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5"/>
            <a:ext cx="10515600" cy="1325563"/>
          </a:xfrm>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179576" y="1911096"/>
            <a:ext cx="9829800" cy="3859742"/>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081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38200" y="1911096"/>
            <a:ext cx="10515600" cy="3859742"/>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Tree>
    <p:extLst>
      <p:ext uri="{BB962C8B-B14F-4D97-AF65-F5344CB8AC3E}">
        <p14:creationId xmlns:p14="http://schemas.microsoft.com/office/powerpoint/2010/main" val="89892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with pictur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1"/>
            <a:ext cx="12192000" cy="6858000"/>
          </a:xfrm>
        </p:spPr>
        <p:txBody>
          <a:bodyPr rtlCol="0"/>
          <a:lstStyle>
            <a:lvl1pPr>
              <a:buNone/>
              <a:defRPr>
                <a:solidFill>
                  <a:schemeClr val="bg1"/>
                </a:solidFill>
              </a:defRPr>
            </a:lvl1pPr>
          </a:lstStyle>
          <a:p>
            <a:pPr rtl="0"/>
            <a:r>
              <a:rPr lang="en-US" noProof="0"/>
              <a:t>Click icon to add picture</a:t>
            </a:r>
            <a:endParaRPr lang="en-GB" noProof="0"/>
          </a:p>
        </p:txBody>
      </p:sp>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3111500" y="370600"/>
            <a:ext cx="592384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rtlCol="0" anchor="b" anchorCtr="0">
            <a:noAutofit/>
          </a:bodyPr>
          <a:lstStyle>
            <a:lvl1pPr algn="ctr">
              <a:defRPr sz="4000">
                <a:solidFill>
                  <a:schemeClr val="tx1"/>
                </a:solidFill>
              </a:defRPr>
            </a:lvl1p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575304" y="4379976"/>
            <a:ext cx="5038344" cy="713232"/>
          </a:xfrm>
        </p:spPr>
        <p:txBody>
          <a:bodyPr rtlCol="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0"/>
              <a:t>Click to edit Master text styles</a:t>
            </a:r>
          </a:p>
        </p:txBody>
      </p:sp>
      <p:sp>
        <p:nvSpPr>
          <p:cNvPr id="11" name="Date Placeholder 10">
            <a:extLst>
              <a:ext uri="{FF2B5EF4-FFF2-40B4-BE49-F238E27FC236}">
                <a16:creationId xmlns:a16="http://schemas.microsoft.com/office/drawing/2014/main" id="{6B76FE53-FB67-4871-8485-71BAAFD7D1BF}"/>
              </a:ext>
            </a:extLst>
          </p:cNvPr>
          <p:cNvSpPr>
            <a:spLocks noGrp="1"/>
          </p:cNvSpPr>
          <p:nvPr>
            <p:ph type="dt" sz="half" idx="11"/>
          </p:nvPr>
        </p:nvSpPr>
        <p:spPr/>
        <p:txBody>
          <a:bodyPr rtlCol="0"/>
          <a:lstStyle>
            <a:lvl1pPr>
              <a:defRPr>
                <a:solidFill>
                  <a:schemeClr val="bg1"/>
                </a:solidFill>
                <a:latin typeface="+mn-lt"/>
              </a:defRPr>
            </a:lvl1pPr>
          </a:lstStyle>
          <a:p>
            <a:pPr rtl="0">
              <a:defRPr/>
            </a:pPr>
            <a:r>
              <a:rPr lang="en-GB" noProof="0"/>
              <a:t>9/3/20XX</a:t>
            </a:r>
          </a:p>
        </p:txBody>
      </p:sp>
      <p:sp>
        <p:nvSpPr>
          <p:cNvPr id="12" name="Footer Placeholder 11">
            <a:extLst>
              <a:ext uri="{FF2B5EF4-FFF2-40B4-BE49-F238E27FC236}">
                <a16:creationId xmlns:a16="http://schemas.microsoft.com/office/drawing/2014/main" id="{AD26FED4-1CE2-444B-A77E-EB3CB505AF19}"/>
              </a:ext>
            </a:extLst>
          </p:cNvPr>
          <p:cNvSpPr>
            <a:spLocks noGrp="1"/>
          </p:cNvSpPr>
          <p:nvPr>
            <p:ph type="ftr" sz="quarter" idx="12"/>
          </p:nvPr>
        </p:nvSpPr>
        <p:spPr/>
        <p:txBody>
          <a:bodyPr rtlCol="0"/>
          <a:lstStyle>
            <a:lvl1pPr>
              <a:defRPr>
                <a:solidFill>
                  <a:schemeClr val="bg1"/>
                </a:solidFill>
                <a:latin typeface="+mn-lt"/>
              </a:defRPr>
            </a:lvl1pPr>
          </a:lstStyle>
          <a:p>
            <a:pPr rtl="0">
              <a:defRPr/>
            </a:pPr>
            <a:r>
              <a:rPr lang="en-GB" noProof="0"/>
              <a:t>Presentation Title</a:t>
            </a:r>
          </a:p>
        </p:txBody>
      </p:sp>
      <p:sp>
        <p:nvSpPr>
          <p:cNvPr id="13" name="Slide Number Placeholder 12">
            <a:extLst>
              <a:ext uri="{FF2B5EF4-FFF2-40B4-BE49-F238E27FC236}">
                <a16:creationId xmlns:a16="http://schemas.microsoft.com/office/drawing/2014/main" id="{28FD25AA-10CC-48D8-9577-257871107B9A}"/>
              </a:ext>
            </a:extLst>
          </p:cNvPr>
          <p:cNvSpPr>
            <a:spLocks noGrp="1"/>
          </p:cNvSpPr>
          <p:nvPr>
            <p:ph type="sldNum" sz="quarter" idx="13"/>
          </p:nvPr>
        </p:nvSpPr>
        <p:spPr/>
        <p:txBody>
          <a:bodyPr rtlCol="0"/>
          <a:lstStyle>
            <a:lvl1pPr>
              <a:defRPr>
                <a:solidFill>
                  <a:schemeClr val="bg1"/>
                </a:solidFill>
                <a:latin typeface="+mn-lt"/>
              </a:defRPr>
            </a:lvl1pPr>
          </a:lstStyle>
          <a:p>
            <a:pPr rtl="0">
              <a:defRPr/>
            </a:pPr>
            <a:fld id="{D76B855D-E9CC-4FF8-AD85-6CDC7B89A0DE}" type="slidenum">
              <a:rPr lang="en-GB" noProof="0" smtClean="0"/>
              <a:pPr>
                <a:defRPr/>
              </a:pPr>
              <a:t>‹#›</a:t>
            </a:fld>
            <a:endParaRPr lang="en-GB" noProof="0"/>
          </a:p>
        </p:txBody>
      </p:sp>
    </p:spTree>
    <p:extLst>
      <p:ext uri="{BB962C8B-B14F-4D97-AF65-F5344CB8AC3E}">
        <p14:creationId xmlns:p14="http://schemas.microsoft.com/office/powerpoint/2010/main" val="220328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90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rtlCol="0"/>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rtlCol="0">
            <a:normAutofit/>
          </a:bodyPr>
          <a:lstStyle>
            <a:lvl1pPr>
              <a:defRPr sz="2400"/>
            </a:lvl1pPr>
            <a:lvl2pPr>
              <a:defRPr sz="2000"/>
            </a:lvl2pPr>
            <a:lvl3pPr>
              <a:defRPr sz="1800"/>
            </a:lvl3pPr>
            <a:lvl4pPr>
              <a:defRPr sz="1600"/>
            </a:lvl4pPr>
            <a:lvl5pPr>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rtlCol="0">
            <a:normAutofit/>
          </a:bodyPr>
          <a:lstStyle>
            <a:lvl1pPr>
              <a:defRPr sz="2400"/>
            </a:lvl1pPr>
            <a:lvl2pPr>
              <a:defRPr sz="2000"/>
            </a:lvl2pPr>
            <a:lvl3pPr>
              <a:defRPr sz="1800"/>
            </a:lvl3pPr>
            <a:lvl4pPr>
              <a:defRPr sz="1600"/>
            </a:lvl4pPr>
            <a:lvl5pPr>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94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pPr rtl="0">
              <a:defRPr/>
            </a:pPr>
            <a:r>
              <a:rPr lang="en-GB" noProof="0">
                <a:solidFill>
                  <a:prstClr val="black">
                    <a:tint val="75000"/>
                  </a:prstClr>
                </a:solidFill>
              </a:rPr>
              <a:t>9/3/20XX</a:t>
            </a:r>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pPr rtl="0">
              <a:defRPr/>
            </a:pPr>
            <a:r>
              <a:rPr lang="en-GB" noProof="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Tree>
    <p:extLst>
      <p:ext uri="{BB962C8B-B14F-4D97-AF65-F5344CB8AC3E}">
        <p14:creationId xmlns:p14="http://schemas.microsoft.com/office/powerpoint/2010/main" val="306766865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71" r:id="rId4"/>
    <p:sldLayoutId id="2147483770" r:id="rId5"/>
    <p:sldLayoutId id="2147483774" r:id="rId6"/>
    <p:sldLayoutId id="2147483783" r:id="rId7"/>
    <p:sldLayoutId id="2147483772" r:id="rId8"/>
    <p:sldLayoutId id="2147483773" r:id="rId9"/>
    <p:sldLayoutId id="2147483785" r:id="rId10"/>
    <p:sldLayoutId id="2147483786" r:id="rId11"/>
    <p:sldLayoutId id="2147483787" r:id="rId12"/>
    <p:sldLayoutId id="2147483775" r:id="rId13"/>
    <p:sldLayoutId id="2147483788" r:id="rId14"/>
    <p:sldLayoutId id="2147483776" r:id="rId15"/>
    <p:sldLayoutId id="2147483777"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positivestepsphysio.co.uk/news/when-our-clients-challenge-themselves.html"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hyperlink" Target="https://www.physio-pedia.com/Physiotherapy_Management_of_Traumatic_Brain_Injury" TargetMode="External"/><Relationship Id="rId3" Type="http://schemas.openxmlformats.org/officeDocument/2006/relationships/hyperlink" Target="https://www.shepherd.org/patient-programs/brain-injury/about" TargetMode="External"/><Relationship Id="rId7" Type="http://schemas.openxmlformats.org/officeDocument/2006/relationships/hyperlink" Target="https://www.seriousinjuryhelpline.co.uk/abi-acquired-brain-injury" TargetMode="External"/><Relationship Id="rId2" Type="http://schemas.openxmlformats.org/officeDocument/2006/relationships/hyperlink" Target="https://www.biausa.org/brain-injury/about-brain-injury/nbiic/what-is-the-difference-between-an-acquired-brain-injury-and-a-traumatic-brain-injury" TargetMode="External"/><Relationship Id="rId1" Type="http://schemas.openxmlformats.org/officeDocument/2006/relationships/slideLayout" Target="../slideLayouts/slideLayout9.xml"/><Relationship Id="rId6" Type="http://schemas.openxmlformats.org/officeDocument/2006/relationships/hyperlink" Target="https://www.braininjurygroup.co.uk/living-with-brain-injury/supporting-people-with-brain-injury/support-groups-charities/" TargetMode="External"/><Relationship Id="rId5" Type="http://schemas.openxmlformats.org/officeDocument/2006/relationships/hyperlink" Target="https://www.physio-pedia.com/Overview_of_Traumatic_Brain_Injury" TargetMode="External"/><Relationship Id="rId10" Type="http://schemas.openxmlformats.org/officeDocument/2006/relationships/image" Target="../media/image1.png"/><Relationship Id="rId4" Type="http://schemas.openxmlformats.org/officeDocument/2006/relationships/hyperlink" Target="https://www.headway.org.uk/about-brain-injury#:~:text=Some%20of%20the%20most%20common%20types%20of%20brain,loss%20of%20oxygen%20to%20the%20brain%29%20More%20items" TargetMode="External"/><Relationship Id="rId9" Type="http://schemas.openxmlformats.org/officeDocument/2006/relationships/hyperlink" Target="https://www.headway.org.uk/about-brain-injury/individuals/rehabilitation-and-continuing-care/rehabilitation/"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7.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08836-40C5-46C2-81BA-21AA27176925}"/>
              </a:ext>
            </a:extLst>
          </p:cNvPr>
          <p:cNvSpPr>
            <a:spLocks noGrp="1"/>
          </p:cNvSpPr>
          <p:nvPr>
            <p:ph type="ctrTitle"/>
          </p:nvPr>
        </p:nvSpPr>
        <p:spPr/>
        <p:txBody>
          <a:bodyPr rtlCol="0"/>
          <a:lstStyle/>
          <a:p>
            <a:pPr rtl="0"/>
            <a:r>
              <a:rPr lang="en-GB" dirty="0">
                <a:solidFill>
                  <a:srgbClr val="FFFFFF"/>
                </a:solidFill>
              </a:rPr>
              <a:t>Brain Injuries in Adults </a:t>
            </a:r>
            <a:endParaRPr lang="en-GB" dirty="0"/>
          </a:p>
        </p:txBody>
      </p:sp>
      <p:pic>
        <p:nvPicPr>
          <p:cNvPr id="7" name="Picture 6">
            <a:extLst>
              <a:ext uri="{FF2B5EF4-FFF2-40B4-BE49-F238E27FC236}">
                <a16:creationId xmlns:a16="http://schemas.microsoft.com/office/drawing/2014/main" id="{DCA8B9C4-AE4C-D3AC-9B77-34009EA2F803}"/>
              </a:ext>
            </a:extLst>
          </p:cNvPr>
          <p:cNvPicPr>
            <a:picLocks noChangeAspect="1"/>
          </p:cNvPicPr>
          <p:nvPr/>
        </p:nvPicPr>
        <p:blipFill rotWithShape="1">
          <a:blip r:embed="rId3"/>
          <a:srcRect l="4286" t="14374" r="78333" b="73345"/>
          <a:stretch/>
        </p:blipFill>
        <p:spPr>
          <a:xfrm>
            <a:off x="4864291" y="5129784"/>
            <a:ext cx="2886338" cy="1146628"/>
          </a:xfrm>
          <a:prstGeom prst="rect">
            <a:avLst/>
          </a:prstGeom>
        </p:spPr>
      </p:pic>
    </p:spTree>
    <p:extLst>
      <p:ext uri="{BB962C8B-B14F-4D97-AF65-F5344CB8AC3E}">
        <p14:creationId xmlns:p14="http://schemas.microsoft.com/office/powerpoint/2010/main" val="800962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1EEE4-BDC0-93D8-7FE9-D98C641B4513}"/>
              </a:ext>
            </a:extLst>
          </p:cNvPr>
          <p:cNvSpPr>
            <a:spLocks noGrp="1"/>
          </p:cNvSpPr>
          <p:nvPr>
            <p:ph type="title"/>
          </p:nvPr>
        </p:nvSpPr>
        <p:spPr>
          <a:xfrm>
            <a:off x="839788" y="365125"/>
            <a:ext cx="10515600" cy="1325563"/>
          </a:xfrm>
        </p:spPr>
        <p:txBody>
          <a:bodyPr anchor="ctr">
            <a:normAutofit/>
          </a:bodyPr>
          <a:lstStyle/>
          <a:p>
            <a:r>
              <a:rPr lang="en-GB" dirty="0"/>
              <a:t>Client stories/testimonies </a:t>
            </a:r>
          </a:p>
        </p:txBody>
      </p:sp>
      <p:sp>
        <p:nvSpPr>
          <p:cNvPr id="5" name="Text Placeholder 4">
            <a:extLst>
              <a:ext uri="{FF2B5EF4-FFF2-40B4-BE49-F238E27FC236}">
                <a16:creationId xmlns:a16="http://schemas.microsoft.com/office/drawing/2014/main" id="{A394731D-3D0A-59C3-DC00-77E256E8234D}"/>
              </a:ext>
            </a:extLst>
          </p:cNvPr>
          <p:cNvSpPr>
            <a:spLocks noGrp="1"/>
          </p:cNvSpPr>
          <p:nvPr>
            <p:ph type="body" idx="1"/>
          </p:nvPr>
        </p:nvSpPr>
        <p:spPr>
          <a:xfrm>
            <a:off x="839788" y="1681163"/>
            <a:ext cx="3291840" cy="823912"/>
          </a:xfrm>
        </p:spPr>
        <p:txBody>
          <a:bodyPr anchor="b">
            <a:normAutofit/>
          </a:bodyPr>
          <a:lstStyle/>
          <a:p>
            <a:r>
              <a:rPr lang="en-GB" dirty="0"/>
              <a:t>Walk up the Wrekin - Blog</a:t>
            </a:r>
          </a:p>
        </p:txBody>
      </p:sp>
      <p:sp>
        <p:nvSpPr>
          <p:cNvPr id="4" name="Content Placeholder 3">
            <a:extLst>
              <a:ext uri="{FF2B5EF4-FFF2-40B4-BE49-F238E27FC236}">
                <a16:creationId xmlns:a16="http://schemas.microsoft.com/office/drawing/2014/main" id="{0CD0D582-BFF4-FE64-EED6-CE326551C8E4}"/>
              </a:ext>
            </a:extLst>
          </p:cNvPr>
          <p:cNvSpPr>
            <a:spLocks noGrp="1"/>
          </p:cNvSpPr>
          <p:nvPr>
            <p:ph sz="half" idx="2"/>
          </p:nvPr>
        </p:nvSpPr>
        <p:spPr>
          <a:xfrm>
            <a:off x="839788" y="2505075"/>
            <a:ext cx="3291840" cy="3684588"/>
          </a:xfrm>
        </p:spPr>
        <p:txBody>
          <a:bodyPr>
            <a:normAutofit/>
          </a:bodyPr>
          <a:lstStyle/>
          <a:p>
            <a:r>
              <a:rPr lang="en-GB" dirty="0"/>
              <a:t>Th</a:t>
            </a:r>
            <a:r>
              <a:rPr lang="en-GB"/>
              <a:t>e blog explains our client's life changing experience of completing the Wrekin hike in Staffordshire. Please give it a read to understand what you are truly capable of. </a:t>
            </a:r>
          </a:p>
          <a:p>
            <a:r>
              <a:rPr lang="en-GB">
                <a:hlinkClick r:id="rId2"/>
              </a:rPr>
              <a:t>Positive Steps Physiotherapy - - When our clients challenge themselves</a:t>
            </a:r>
            <a:endParaRPr lang="en-GB"/>
          </a:p>
          <a:p>
            <a:endParaRPr lang="en-GB"/>
          </a:p>
          <a:p>
            <a:pPr fontAlgn="base"/>
            <a:endParaRPr lang="en-GB" b="0" i="0" dirty="0">
              <a:effectLst/>
            </a:endParaRPr>
          </a:p>
        </p:txBody>
      </p:sp>
      <p:sp>
        <p:nvSpPr>
          <p:cNvPr id="3" name="Text Placeholder 2">
            <a:extLst>
              <a:ext uri="{FF2B5EF4-FFF2-40B4-BE49-F238E27FC236}">
                <a16:creationId xmlns:a16="http://schemas.microsoft.com/office/drawing/2014/main" id="{70FBD614-2AF8-4513-DED2-27E717CE8B8D}"/>
              </a:ext>
            </a:extLst>
          </p:cNvPr>
          <p:cNvSpPr>
            <a:spLocks noGrp="1"/>
          </p:cNvSpPr>
          <p:nvPr>
            <p:ph type="body" sz="quarter" idx="3"/>
          </p:nvPr>
        </p:nvSpPr>
        <p:spPr>
          <a:xfrm>
            <a:off x="4453128" y="1681163"/>
            <a:ext cx="3291840" cy="823912"/>
          </a:xfrm>
        </p:spPr>
        <p:txBody>
          <a:bodyPr anchor="b">
            <a:normAutofit/>
          </a:bodyPr>
          <a:lstStyle/>
          <a:p>
            <a:r>
              <a:rPr lang="en-GB" dirty="0"/>
              <a:t>Rocky Road</a:t>
            </a:r>
          </a:p>
        </p:txBody>
      </p:sp>
      <p:sp>
        <p:nvSpPr>
          <p:cNvPr id="6" name="Content Placeholder 5">
            <a:extLst>
              <a:ext uri="{FF2B5EF4-FFF2-40B4-BE49-F238E27FC236}">
                <a16:creationId xmlns:a16="http://schemas.microsoft.com/office/drawing/2014/main" id="{E506B17C-ED36-74D9-D42B-87C023FBE018}"/>
              </a:ext>
            </a:extLst>
          </p:cNvPr>
          <p:cNvSpPr>
            <a:spLocks noGrp="1"/>
          </p:cNvSpPr>
          <p:nvPr>
            <p:ph sz="quarter" idx="4"/>
          </p:nvPr>
        </p:nvSpPr>
        <p:spPr>
          <a:xfrm>
            <a:off x="4453128" y="2505075"/>
            <a:ext cx="3291840" cy="3684588"/>
          </a:xfrm>
        </p:spPr>
        <p:txBody>
          <a:bodyPr>
            <a:normAutofit/>
          </a:bodyPr>
          <a:lstStyle/>
          <a:p>
            <a:r>
              <a:rPr lang="en-GB" b="0" i="0" dirty="0">
                <a:effectLst/>
              </a:rPr>
              <a:t>A success story to shout about.  A client who sustained a TBI in a road traffic accident </a:t>
            </a:r>
            <a:r>
              <a:rPr lang="en-GB" dirty="0"/>
              <a:t>and </a:t>
            </a:r>
            <a:r>
              <a:rPr lang="en-GB" b="0" i="0" dirty="0">
                <a:effectLst/>
              </a:rPr>
              <a:t>relearnt how to walk has just climbed these rocks whilst on holiday to get from her motor home to the beach. Spending precious time with her grandchildren making lots of memories! </a:t>
            </a:r>
          </a:p>
          <a:p>
            <a:endParaRPr lang="en-GB" dirty="0"/>
          </a:p>
        </p:txBody>
      </p:sp>
      <p:sp>
        <p:nvSpPr>
          <p:cNvPr id="1031" name="Date Placeholder 6">
            <a:extLst>
              <a:ext uri="{FF2B5EF4-FFF2-40B4-BE49-F238E27FC236}">
                <a16:creationId xmlns:a16="http://schemas.microsoft.com/office/drawing/2014/main" id="{CE3A4291-7144-12CC-8655-45471D6A1A4D}"/>
              </a:ext>
            </a:extLst>
          </p:cNvPr>
          <p:cNvSpPr>
            <a:spLocks noGrp="1"/>
          </p:cNvSpPr>
          <p:nvPr>
            <p:ph type="dt" sz="half" idx="10"/>
          </p:nvPr>
        </p:nvSpPr>
        <p:spPr>
          <a:xfrm>
            <a:off x="838200" y="6356350"/>
            <a:ext cx="2743200" cy="365125"/>
          </a:xfrm>
        </p:spPr>
        <p:txBody>
          <a:bodyPr anchor="ctr">
            <a:normAutofit/>
          </a:bodyPr>
          <a:lstStyle/>
          <a:p>
            <a:pPr rtl="0">
              <a:spcAft>
                <a:spcPts val="600"/>
              </a:spcAft>
              <a:defRPr/>
            </a:pPr>
            <a:r>
              <a:rPr lang="en-GB" noProof="0">
                <a:solidFill>
                  <a:prstClr val="black">
                    <a:tint val="75000"/>
                  </a:prstClr>
                </a:solidFill>
              </a:rPr>
              <a:t>9/3/20XX</a:t>
            </a:r>
          </a:p>
        </p:txBody>
      </p:sp>
      <p:sp>
        <p:nvSpPr>
          <p:cNvPr id="1033" name="Footer Placeholder 7">
            <a:extLst>
              <a:ext uri="{FF2B5EF4-FFF2-40B4-BE49-F238E27FC236}">
                <a16:creationId xmlns:a16="http://schemas.microsoft.com/office/drawing/2014/main" id="{4CB2185E-E021-6DF6-76E2-232813C6C29A}"/>
              </a:ext>
            </a:extLst>
          </p:cNvPr>
          <p:cNvSpPr>
            <a:spLocks noGrp="1"/>
          </p:cNvSpPr>
          <p:nvPr>
            <p:ph type="ftr" sz="quarter" idx="11"/>
          </p:nvPr>
        </p:nvSpPr>
        <p:spPr>
          <a:xfrm>
            <a:off x="4038600" y="6356350"/>
            <a:ext cx="4114800" cy="365125"/>
          </a:xfrm>
        </p:spPr>
        <p:txBody>
          <a:bodyPr anchor="ctr">
            <a:normAutofit/>
          </a:bodyPr>
          <a:lstStyle/>
          <a:p>
            <a:pPr rtl="0">
              <a:spcAft>
                <a:spcPts val="600"/>
              </a:spcAft>
              <a:defRPr/>
            </a:pPr>
            <a:r>
              <a:rPr lang="en-GB" noProof="0">
                <a:solidFill>
                  <a:prstClr val="black">
                    <a:tint val="75000"/>
                  </a:prstClr>
                </a:solidFill>
              </a:rPr>
              <a:t>Presentation Title</a:t>
            </a:r>
          </a:p>
        </p:txBody>
      </p:sp>
      <p:sp>
        <p:nvSpPr>
          <p:cNvPr id="1035" name="Slide Number Placeholder 8">
            <a:extLst>
              <a:ext uri="{FF2B5EF4-FFF2-40B4-BE49-F238E27FC236}">
                <a16:creationId xmlns:a16="http://schemas.microsoft.com/office/drawing/2014/main" id="{26F04931-A82D-3873-A573-0C0D4CAEE014}"/>
              </a:ext>
            </a:extLst>
          </p:cNvPr>
          <p:cNvSpPr>
            <a:spLocks noGrp="1"/>
          </p:cNvSpPr>
          <p:nvPr>
            <p:ph type="sldNum" sz="quarter" idx="12"/>
          </p:nvPr>
        </p:nvSpPr>
        <p:spPr>
          <a:xfrm>
            <a:off x="8610600" y="6356350"/>
            <a:ext cx="2743200" cy="365125"/>
          </a:xfrm>
        </p:spPr>
        <p:txBody>
          <a:bodyPr anchor="ctr">
            <a:normAutofit/>
          </a:bodyPr>
          <a:lstStyle/>
          <a:p>
            <a:pPr rtl="0">
              <a:spcAft>
                <a:spcPts val="600"/>
              </a:spcAft>
              <a:defRPr/>
            </a:pPr>
            <a:fld id="{D76B855D-E9CC-4FF8-AD85-6CDC7B89A0DE}" type="slidenum">
              <a:rPr lang="en-GB" noProof="0" smtClean="0">
                <a:solidFill>
                  <a:prstClr val="black">
                    <a:tint val="75000"/>
                  </a:prstClr>
                </a:solidFill>
              </a:rPr>
              <a:pPr rtl="0">
                <a:spcAft>
                  <a:spcPts val="600"/>
                </a:spcAft>
                <a:defRPr/>
              </a:pPr>
              <a:t>10</a:t>
            </a:fld>
            <a:endParaRPr lang="en-GB" noProof="0">
              <a:solidFill>
                <a:prstClr val="black">
                  <a:tint val="75000"/>
                </a:prstClr>
              </a:solidFill>
            </a:endParaRPr>
          </a:p>
        </p:txBody>
      </p:sp>
      <p:pic>
        <p:nvPicPr>
          <p:cNvPr id="1026" name="Picture 2" descr="Image preview">
            <a:extLst>
              <a:ext uri="{FF2B5EF4-FFF2-40B4-BE49-F238E27FC236}">
                <a16:creationId xmlns:a16="http://schemas.microsoft.com/office/drawing/2014/main" id="{09C6F5B0-F8B7-5470-D763-0CD71BCFE6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6053"/>
          <a:stretch/>
        </p:blipFill>
        <p:spPr bwMode="auto">
          <a:xfrm>
            <a:off x="7886835" y="1202077"/>
            <a:ext cx="4190729" cy="4690723"/>
          </a:xfrm>
          <a:prstGeom prst="rect">
            <a:avLst/>
          </a:prstGeom>
          <a:noFill/>
        </p:spPr>
      </p:pic>
      <p:cxnSp>
        <p:nvCxnSpPr>
          <p:cNvPr id="13" name="Straight Arrow Connector 12">
            <a:extLst>
              <a:ext uri="{FF2B5EF4-FFF2-40B4-BE49-F238E27FC236}">
                <a16:creationId xmlns:a16="http://schemas.microsoft.com/office/drawing/2014/main" id="{9A810061-1CFD-803E-02B1-46E955FAF807}"/>
              </a:ext>
            </a:extLst>
          </p:cNvPr>
          <p:cNvCxnSpPr>
            <a:cxnSpLocks/>
          </p:cNvCxnSpPr>
          <p:nvPr/>
        </p:nvCxnSpPr>
        <p:spPr>
          <a:xfrm>
            <a:off x="6471734" y="2218538"/>
            <a:ext cx="3614801" cy="1210462"/>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89964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5F719-393E-6145-0E40-B003648A4E62}"/>
              </a:ext>
            </a:extLst>
          </p:cNvPr>
          <p:cNvSpPr>
            <a:spLocks noGrp="1"/>
          </p:cNvSpPr>
          <p:nvPr>
            <p:ph type="title"/>
          </p:nvPr>
        </p:nvSpPr>
        <p:spPr/>
        <p:txBody>
          <a:bodyPr/>
          <a:lstStyle/>
          <a:p>
            <a:r>
              <a:rPr lang="en-GB" dirty="0"/>
              <a:t>Resources</a:t>
            </a:r>
          </a:p>
        </p:txBody>
      </p:sp>
      <p:sp>
        <p:nvSpPr>
          <p:cNvPr id="4" name="Content Placeholder 3">
            <a:extLst>
              <a:ext uri="{FF2B5EF4-FFF2-40B4-BE49-F238E27FC236}">
                <a16:creationId xmlns:a16="http://schemas.microsoft.com/office/drawing/2014/main" id="{176D46BE-46D8-3D17-7461-74EA22C165C3}"/>
              </a:ext>
            </a:extLst>
          </p:cNvPr>
          <p:cNvSpPr>
            <a:spLocks noGrp="1"/>
          </p:cNvSpPr>
          <p:nvPr>
            <p:ph sz="half" idx="2"/>
          </p:nvPr>
        </p:nvSpPr>
        <p:spPr>
          <a:xfrm>
            <a:off x="839788" y="1336431"/>
            <a:ext cx="11019277" cy="4853232"/>
          </a:xfrm>
        </p:spPr>
        <p:txBody>
          <a:bodyPr>
            <a:normAutofit fontScale="92500" lnSpcReduction="20000"/>
          </a:bodyPr>
          <a:lstStyle/>
          <a:p>
            <a:r>
              <a:rPr lang="en-GB" dirty="0">
                <a:hlinkClick r:id="rId2"/>
              </a:rPr>
              <a:t>https://www.headway.org.uk/about-brain-injury/further-information/statistics/ </a:t>
            </a:r>
          </a:p>
          <a:p>
            <a:r>
              <a:rPr lang="en-GB" dirty="0">
                <a:hlinkClick r:id="rId2"/>
              </a:rPr>
              <a:t>https://www.biausa.org/brain-injury/about-brain-injury/nbiic/what-is-the-difference-between-an-acquired-brain-injury-and-a-traumatic-brain-injury</a:t>
            </a:r>
            <a:r>
              <a:rPr lang="en-GB" dirty="0"/>
              <a:t> </a:t>
            </a:r>
          </a:p>
          <a:p>
            <a:r>
              <a:rPr lang="en-GB" dirty="0">
                <a:hlinkClick r:id="rId3"/>
              </a:rPr>
              <a:t>https://www.shepherd.org/patient-programs/brain-injury/about</a:t>
            </a:r>
            <a:r>
              <a:rPr lang="en-GB" dirty="0"/>
              <a:t> </a:t>
            </a:r>
          </a:p>
          <a:p>
            <a:r>
              <a:rPr lang="en-GB" dirty="0">
                <a:hlinkClick r:id="rId4"/>
              </a:rPr>
              <a:t>https://www.headway.org.uk/about-brain-injury#:~:text=Some%20of%20the%20most%20common%20types%20of%20brain,loss%20of%20oxygen%20to%20the%20brain%29%20More%20items</a:t>
            </a:r>
            <a:endParaRPr lang="en-GB" dirty="0"/>
          </a:p>
          <a:p>
            <a:r>
              <a:rPr lang="en-GB" dirty="0">
                <a:hlinkClick r:id="rId5"/>
              </a:rPr>
              <a:t>https://www.physio-pedia.com/Overview_of_Traumatic_Brain_Injury#</a:t>
            </a:r>
            <a:r>
              <a:rPr lang="en-GB" dirty="0"/>
              <a:t> </a:t>
            </a:r>
          </a:p>
          <a:p>
            <a:r>
              <a:rPr lang="en-GB" dirty="0"/>
              <a:t> </a:t>
            </a:r>
            <a:r>
              <a:rPr lang="en-GB" dirty="0">
                <a:hlinkClick r:id="rId6"/>
              </a:rPr>
              <a:t>https://www.braininjurygroup.co.uk/living-with-brain-injury/supporting-people-with-brain-injury/support-groups-charities/</a:t>
            </a:r>
            <a:r>
              <a:rPr lang="en-GB" dirty="0"/>
              <a:t> </a:t>
            </a:r>
          </a:p>
          <a:p>
            <a:r>
              <a:rPr lang="en-GB" dirty="0">
                <a:hlinkClick r:id="rId7"/>
              </a:rPr>
              <a:t>https://www.seriousinjuryhelpline.co.uk/abi-acquired-brain-injury</a:t>
            </a:r>
            <a:r>
              <a:rPr lang="en-GB" dirty="0"/>
              <a:t> </a:t>
            </a:r>
          </a:p>
          <a:p>
            <a:r>
              <a:rPr lang="en-GB" dirty="0">
                <a:hlinkClick r:id="rId8"/>
              </a:rPr>
              <a:t>https://www.physio-pedia.com/Physiotherapy_Management_of_Traumatic_Brain_Injury</a:t>
            </a:r>
            <a:r>
              <a:rPr lang="en-GB" dirty="0"/>
              <a:t> </a:t>
            </a:r>
          </a:p>
          <a:p>
            <a:r>
              <a:rPr lang="en-GB" dirty="0">
                <a:hlinkClick r:id="rId9"/>
              </a:rPr>
              <a:t>https://www.headway.org.uk/about-brain-injury/individuals/rehabilitation-and-continuing-care/rehabilitation/</a:t>
            </a:r>
            <a:r>
              <a:rPr lang="en-GB" dirty="0"/>
              <a:t> </a:t>
            </a:r>
          </a:p>
        </p:txBody>
      </p:sp>
      <p:sp>
        <p:nvSpPr>
          <p:cNvPr id="9" name="Slide Number Placeholder 8">
            <a:extLst>
              <a:ext uri="{FF2B5EF4-FFF2-40B4-BE49-F238E27FC236}">
                <a16:creationId xmlns:a16="http://schemas.microsoft.com/office/drawing/2014/main" id="{1E0DCDF6-D837-8FE4-41E1-F4836EF018F7}"/>
              </a:ext>
            </a:extLst>
          </p:cNvPr>
          <p:cNvSpPr>
            <a:spLocks noGrp="1"/>
          </p:cNvSpPr>
          <p:nvPr>
            <p:ph type="sldNum" sz="quarter" idx="12"/>
          </p:nvPr>
        </p:nvSpPr>
        <p:spPr/>
        <p:txBody>
          <a:bodyPr/>
          <a:lstStyle/>
          <a:p>
            <a:pPr rtl="0">
              <a:defRPr/>
            </a:pPr>
            <a:fld id="{D76B855D-E9CC-4FF8-AD85-6CDC7B89A0DE}" type="slidenum">
              <a:rPr lang="en-GB" noProof="0" smtClean="0">
                <a:solidFill>
                  <a:prstClr val="black">
                    <a:tint val="75000"/>
                  </a:prstClr>
                </a:solidFill>
              </a:rPr>
              <a:pPr rtl="0">
                <a:defRPr/>
              </a:pPr>
              <a:t>11</a:t>
            </a:fld>
            <a:endParaRPr lang="en-GB" noProof="0">
              <a:solidFill>
                <a:prstClr val="black">
                  <a:tint val="75000"/>
                </a:prstClr>
              </a:solidFill>
            </a:endParaRPr>
          </a:p>
        </p:txBody>
      </p:sp>
      <p:pic>
        <p:nvPicPr>
          <p:cNvPr id="10" name="Picture 9">
            <a:extLst>
              <a:ext uri="{FF2B5EF4-FFF2-40B4-BE49-F238E27FC236}">
                <a16:creationId xmlns:a16="http://schemas.microsoft.com/office/drawing/2014/main" id="{51A94BBC-0D4D-1C20-ED41-3081F2712CBB}"/>
              </a:ext>
            </a:extLst>
          </p:cNvPr>
          <p:cNvPicPr>
            <a:picLocks noChangeAspect="1"/>
          </p:cNvPicPr>
          <p:nvPr/>
        </p:nvPicPr>
        <p:blipFill rotWithShape="1">
          <a:blip r:embed="rId10"/>
          <a:srcRect l="4286" t="14374" r="78333" b="73345"/>
          <a:stretch/>
        </p:blipFill>
        <p:spPr>
          <a:xfrm>
            <a:off x="4733494" y="115983"/>
            <a:ext cx="2725012" cy="1018713"/>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a:noFill/>
        </p:spPr>
      </p:pic>
    </p:spTree>
    <p:extLst>
      <p:ext uri="{BB962C8B-B14F-4D97-AF65-F5344CB8AC3E}">
        <p14:creationId xmlns:p14="http://schemas.microsoft.com/office/powerpoint/2010/main" val="2624678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6480D0-6ED5-87BD-42BB-B047F7AAF36D}"/>
              </a:ext>
            </a:extLst>
          </p:cNvPr>
          <p:cNvPicPr>
            <a:picLocks noChangeAspect="1"/>
          </p:cNvPicPr>
          <p:nvPr/>
        </p:nvPicPr>
        <p:blipFill rotWithShape="1">
          <a:blip r:embed="rId5"/>
          <a:srcRect l="4286" t="14374" r="78333" b="73345"/>
          <a:stretch/>
        </p:blipFill>
        <p:spPr>
          <a:xfrm>
            <a:off x="8496886" y="5472332"/>
            <a:ext cx="3695114" cy="1381374"/>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a:noFill/>
        </p:spPr>
      </p:pic>
      <p:pic>
        <p:nvPicPr>
          <p:cNvPr id="18" name="Video 17" descr="3D Rendering Of The Brain">
            <a:extLst>
              <a:ext uri="{FF2B5EF4-FFF2-40B4-BE49-F238E27FC236}">
                <a16:creationId xmlns:a16="http://schemas.microsoft.com/office/drawing/2014/main" id="{9B4B78DB-8C8A-29D3-B1E6-BBB2B634AA2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7838" r="16160"/>
          <a:stretch/>
        </p:blipFill>
        <p:spPr>
          <a:xfrm>
            <a:off x="6261609" y="4294"/>
            <a:ext cx="3519311" cy="2999320"/>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a:noFill/>
        </p:spPr>
      </p:pic>
      <p:sp>
        <p:nvSpPr>
          <p:cNvPr id="4" name="Title 3">
            <a:extLst>
              <a:ext uri="{FF2B5EF4-FFF2-40B4-BE49-F238E27FC236}">
                <a16:creationId xmlns:a16="http://schemas.microsoft.com/office/drawing/2014/main" id="{7B290457-2071-4F7C-9327-CE85A282B4D5}"/>
              </a:ext>
            </a:extLst>
          </p:cNvPr>
          <p:cNvSpPr>
            <a:spLocks noGrp="1"/>
          </p:cNvSpPr>
          <p:nvPr>
            <p:ph type="title"/>
          </p:nvPr>
        </p:nvSpPr>
        <p:spPr>
          <a:xfrm>
            <a:off x="841248" y="365760"/>
            <a:ext cx="5120640" cy="1325880"/>
          </a:xfrm>
        </p:spPr>
        <p:txBody>
          <a:bodyPr rtlCol="0" anchor="ctr">
            <a:normAutofit/>
          </a:bodyPr>
          <a:lstStyle/>
          <a:p>
            <a:pPr rtl="0"/>
            <a:r>
              <a:rPr lang="en-GB" dirty="0"/>
              <a:t>What is a Brain Injury?</a:t>
            </a:r>
          </a:p>
        </p:txBody>
      </p:sp>
      <p:sp>
        <p:nvSpPr>
          <p:cNvPr id="5" name="Content Placeholder 4">
            <a:extLst>
              <a:ext uri="{FF2B5EF4-FFF2-40B4-BE49-F238E27FC236}">
                <a16:creationId xmlns:a16="http://schemas.microsoft.com/office/drawing/2014/main" id="{B67B1E24-2840-4BB0-AE5A-2320A01CB80F}"/>
              </a:ext>
            </a:extLst>
          </p:cNvPr>
          <p:cNvSpPr>
            <a:spLocks noGrp="1"/>
          </p:cNvSpPr>
          <p:nvPr>
            <p:ph idx="1"/>
          </p:nvPr>
        </p:nvSpPr>
        <p:spPr>
          <a:xfrm>
            <a:off x="841248" y="1828800"/>
            <a:ext cx="5093208" cy="4352544"/>
          </a:xfrm>
        </p:spPr>
        <p:txBody>
          <a:bodyPr rtlCol="0">
            <a:normAutofit/>
          </a:bodyPr>
          <a:lstStyle/>
          <a:p>
            <a:pPr marL="342900" indent="-342900" rtl="0">
              <a:buFont typeface="Arial" panose="020B0604020202020204" pitchFamily="34" charset="0"/>
              <a:buChar char="•"/>
            </a:pPr>
            <a:r>
              <a:rPr lang="en-GB" dirty="0"/>
              <a:t>An acquired brain injury (ABI) is an injury caused to the brain after birth. There are many possible causes including a fall, a road accident, tumour and stroke. </a:t>
            </a:r>
          </a:p>
          <a:p>
            <a:pPr marL="342900" indent="-342900">
              <a:buFont typeface="Arial" panose="020B0604020202020204" pitchFamily="34" charset="0"/>
              <a:buChar char="•"/>
            </a:pPr>
            <a:r>
              <a:rPr lang="en-GB" dirty="0"/>
              <a:t>There are several types of brain injuries that vary due to cause, leading to different effects and symptoms. </a:t>
            </a:r>
          </a:p>
        </p:txBody>
      </p:sp>
    </p:spTree>
    <p:extLst>
      <p:ext uri="{BB962C8B-B14F-4D97-AF65-F5344CB8AC3E}">
        <p14:creationId xmlns:p14="http://schemas.microsoft.com/office/powerpoint/2010/main" val="100219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mute="1">
                <p:cTn id="12" repeatCount="indefinite" fill="hold" display="0">
                  <p:stCondLst>
                    <p:cond delay="indefinite"/>
                  </p:stCondLst>
                </p:cTn>
                <p:tgtEl>
                  <p:spTgt spid="1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78514DD-3FC6-4AEF-9C9C-057CF64C8E2D}"/>
              </a:ext>
            </a:extLst>
          </p:cNvPr>
          <p:cNvSpPr>
            <a:spLocks noGrp="1"/>
          </p:cNvSpPr>
          <p:nvPr>
            <p:ph type="title"/>
          </p:nvPr>
        </p:nvSpPr>
        <p:spPr>
          <a:xfrm>
            <a:off x="1170432" y="1399032"/>
            <a:ext cx="3236976" cy="4069080"/>
          </a:xfrm>
        </p:spPr>
        <p:txBody>
          <a:bodyPr rtlCol="0" anchor="ctr">
            <a:normAutofit/>
          </a:bodyPr>
          <a:lstStyle/>
          <a:p>
            <a:pPr rtl="0"/>
            <a:r>
              <a:rPr lang="en-GB" dirty="0"/>
              <a:t>Statistics of Brain Injuries in the UK</a:t>
            </a:r>
          </a:p>
        </p:txBody>
      </p:sp>
      <p:pic>
        <p:nvPicPr>
          <p:cNvPr id="1028" name="Picture 4" descr="headway_infographic 190515">
            <a:extLst>
              <a:ext uri="{FF2B5EF4-FFF2-40B4-BE49-F238E27FC236}">
                <a16:creationId xmlns:a16="http://schemas.microsoft.com/office/drawing/2014/main" id="{34FB0012-DD4E-1D79-7E67-3590A9065A5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43500" y="1280160"/>
            <a:ext cx="6210300" cy="5441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213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624E-1256-4074-A302-8EFDA23D77BF}"/>
              </a:ext>
            </a:extLst>
          </p:cNvPr>
          <p:cNvSpPr>
            <a:spLocks noGrp="1"/>
          </p:cNvSpPr>
          <p:nvPr>
            <p:ph type="title"/>
          </p:nvPr>
        </p:nvSpPr>
        <p:spPr/>
        <p:txBody>
          <a:bodyPr rtlCol="0"/>
          <a:lstStyle/>
          <a:p>
            <a:pPr rtl="0"/>
            <a:r>
              <a:rPr lang="en-GB" dirty="0"/>
              <a:t>Types of Brain Injuries</a:t>
            </a:r>
          </a:p>
        </p:txBody>
      </p:sp>
      <p:sp>
        <p:nvSpPr>
          <p:cNvPr id="3" name="Text Placeholder 2">
            <a:extLst>
              <a:ext uri="{FF2B5EF4-FFF2-40B4-BE49-F238E27FC236}">
                <a16:creationId xmlns:a16="http://schemas.microsoft.com/office/drawing/2014/main" id="{33E8A40A-0195-4B3A-81F2-8B76B68F974F}"/>
              </a:ext>
            </a:extLst>
          </p:cNvPr>
          <p:cNvSpPr>
            <a:spLocks noGrp="1"/>
          </p:cNvSpPr>
          <p:nvPr>
            <p:ph type="body" idx="1"/>
          </p:nvPr>
        </p:nvSpPr>
        <p:spPr>
          <a:xfrm>
            <a:off x="839788" y="1278732"/>
            <a:ext cx="5157787" cy="823912"/>
          </a:xfrm>
        </p:spPr>
        <p:txBody>
          <a:bodyPr rtlCol="0"/>
          <a:lstStyle/>
          <a:p>
            <a:pPr rtl="0"/>
            <a:r>
              <a:rPr lang="en-GB" dirty="0"/>
              <a:t>Traumatic</a:t>
            </a:r>
          </a:p>
        </p:txBody>
      </p:sp>
      <p:sp>
        <p:nvSpPr>
          <p:cNvPr id="4" name="Content Placeholder 3">
            <a:extLst>
              <a:ext uri="{FF2B5EF4-FFF2-40B4-BE49-F238E27FC236}">
                <a16:creationId xmlns:a16="http://schemas.microsoft.com/office/drawing/2014/main" id="{A84DACD0-2773-4975-A2FE-3BD5764E1F61}"/>
              </a:ext>
            </a:extLst>
          </p:cNvPr>
          <p:cNvSpPr>
            <a:spLocks noGrp="1"/>
          </p:cNvSpPr>
          <p:nvPr>
            <p:ph sz="half" idx="2"/>
          </p:nvPr>
        </p:nvSpPr>
        <p:spPr>
          <a:xfrm>
            <a:off x="836612" y="2139949"/>
            <a:ext cx="5157787" cy="4581525"/>
          </a:xfrm>
        </p:spPr>
        <p:txBody>
          <a:bodyPr rtlCol="0">
            <a:normAutofit fontScale="92500"/>
          </a:bodyPr>
          <a:lstStyle/>
          <a:p>
            <a:pPr rtl="0"/>
            <a:r>
              <a:rPr lang="en-GB" dirty="0"/>
              <a:t>A traumatic brain injury (TBI) is change in brain function due to excessive external force. Often caused by a blow, bump or jolt to the head.</a:t>
            </a:r>
          </a:p>
          <a:p>
            <a:pPr rtl="0"/>
            <a:r>
              <a:rPr lang="en-GB" dirty="0"/>
              <a:t>Severity of TBIs range from mild (slight change in consciousness or mental state) to severe (extended period of unconsciousness or amnesia) . These symptoms can result in short- or long-term difficulties with independent function. </a:t>
            </a:r>
          </a:p>
          <a:p>
            <a:pPr rtl="0"/>
            <a:endParaRPr lang="en-GB" dirty="0"/>
          </a:p>
        </p:txBody>
      </p:sp>
      <p:sp>
        <p:nvSpPr>
          <p:cNvPr id="5" name="Text Placeholder 4">
            <a:extLst>
              <a:ext uri="{FF2B5EF4-FFF2-40B4-BE49-F238E27FC236}">
                <a16:creationId xmlns:a16="http://schemas.microsoft.com/office/drawing/2014/main" id="{8FCFD254-68A8-4D88-9653-D6F0238D59BD}"/>
              </a:ext>
            </a:extLst>
          </p:cNvPr>
          <p:cNvSpPr>
            <a:spLocks noGrp="1"/>
          </p:cNvSpPr>
          <p:nvPr>
            <p:ph type="body" sz="quarter" idx="3"/>
          </p:nvPr>
        </p:nvSpPr>
        <p:spPr>
          <a:xfrm>
            <a:off x="6096000" y="1269207"/>
            <a:ext cx="5183188" cy="823912"/>
          </a:xfrm>
        </p:spPr>
        <p:txBody>
          <a:bodyPr rtlCol="0"/>
          <a:lstStyle/>
          <a:p>
            <a:pPr rtl="0"/>
            <a:r>
              <a:rPr lang="en-GB" dirty="0"/>
              <a:t>Non-traumatic</a:t>
            </a:r>
          </a:p>
        </p:txBody>
      </p:sp>
      <p:sp>
        <p:nvSpPr>
          <p:cNvPr id="6" name="Content Placeholder 5">
            <a:extLst>
              <a:ext uri="{FF2B5EF4-FFF2-40B4-BE49-F238E27FC236}">
                <a16:creationId xmlns:a16="http://schemas.microsoft.com/office/drawing/2014/main" id="{3905CD03-9B40-4AA4-B6AB-5B38436AB901}"/>
              </a:ext>
            </a:extLst>
          </p:cNvPr>
          <p:cNvSpPr>
            <a:spLocks noGrp="1"/>
          </p:cNvSpPr>
          <p:nvPr>
            <p:ph sz="quarter" idx="4"/>
          </p:nvPr>
        </p:nvSpPr>
        <p:spPr>
          <a:xfrm>
            <a:off x="6172200" y="2093119"/>
            <a:ext cx="5183188" cy="4628356"/>
          </a:xfrm>
        </p:spPr>
        <p:txBody>
          <a:bodyPr rtlCol="0">
            <a:normAutofit fontScale="92500"/>
          </a:bodyPr>
          <a:lstStyle/>
          <a:p>
            <a:pPr rtl="0"/>
            <a:r>
              <a:rPr lang="en-GB" dirty="0"/>
              <a:t>Non-traumatic brain injuries is change in brain function due to internal factors not the external force to the head. </a:t>
            </a:r>
          </a:p>
          <a:p>
            <a:pPr rtl="0"/>
            <a:r>
              <a:rPr lang="en-GB" sz="2400" dirty="0"/>
              <a:t>While </a:t>
            </a:r>
            <a:r>
              <a:rPr lang="en-GB" dirty="0"/>
              <a:t>TBIs only affects concentrated areas of impact, non-traumatic brain injuries impact cells throughout the brain by attacking the cellular structure. </a:t>
            </a:r>
          </a:p>
          <a:p>
            <a:pPr rtl="0"/>
            <a:r>
              <a:rPr lang="en-GB" dirty="0"/>
              <a:t>Common causes: Stroke, aneurysm, tumour, drug abuse, infectious disease affecting the brain (I.E., meningitis) and lack of oxygen supply to the brain (I.E., Heart attack)</a:t>
            </a:r>
            <a:endParaRPr lang="en-GB" sz="2400" dirty="0"/>
          </a:p>
        </p:txBody>
      </p:sp>
      <p:pic>
        <p:nvPicPr>
          <p:cNvPr id="7" name="Picture 6">
            <a:extLst>
              <a:ext uri="{FF2B5EF4-FFF2-40B4-BE49-F238E27FC236}">
                <a16:creationId xmlns:a16="http://schemas.microsoft.com/office/drawing/2014/main" id="{BCCD937F-BAC4-52B6-C68D-9ADCCA98CF01}"/>
              </a:ext>
            </a:extLst>
          </p:cNvPr>
          <p:cNvPicPr>
            <a:picLocks noChangeAspect="1"/>
          </p:cNvPicPr>
          <p:nvPr/>
        </p:nvPicPr>
        <p:blipFill rotWithShape="1">
          <a:blip r:embed="rId3"/>
          <a:srcRect l="4286" t="14374" r="78333" b="73345"/>
          <a:stretch/>
        </p:blipFill>
        <p:spPr>
          <a:xfrm>
            <a:off x="9087948" y="534535"/>
            <a:ext cx="2886338" cy="1146628"/>
          </a:xfrm>
          <a:prstGeom prst="rect">
            <a:avLst/>
          </a:prstGeom>
        </p:spPr>
      </p:pic>
    </p:spTree>
    <p:extLst>
      <p:ext uri="{BB962C8B-B14F-4D97-AF65-F5344CB8AC3E}">
        <p14:creationId xmlns:p14="http://schemas.microsoft.com/office/powerpoint/2010/main" val="1813910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70B68-C392-91BB-0E8E-364ABE606BAD}"/>
              </a:ext>
            </a:extLst>
          </p:cNvPr>
          <p:cNvSpPr>
            <a:spLocks noGrp="1"/>
          </p:cNvSpPr>
          <p:nvPr>
            <p:ph type="title"/>
          </p:nvPr>
        </p:nvSpPr>
        <p:spPr/>
        <p:txBody>
          <a:bodyPr/>
          <a:lstStyle/>
          <a:p>
            <a:r>
              <a:rPr lang="en-GB" dirty="0"/>
              <a:t>Symptoms of mild brain injuries</a:t>
            </a:r>
          </a:p>
        </p:txBody>
      </p:sp>
      <p:sp>
        <p:nvSpPr>
          <p:cNvPr id="3" name="Text Placeholder 2">
            <a:extLst>
              <a:ext uri="{FF2B5EF4-FFF2-40B4-BE49-F238E27FC236}">
                <a16:creationId xmlns:a16="http://schemas.microsoft.com/office/drawing/2014/main" id="{A45B3150-EE8E-4ED2-0FD1-5FBA49166A9A}"/>
              </a:ext>
            </a:extLst>
          </p:cNvPr>
          <p:cNvSpPr>
            <a:spLocks noGrp="1"/>
          </p:cNvSpPr>
          <p:nvPr>
            <p:ph type="body" idx="1"/>
          </p:nvPr>
        </p:nvSpPr>
        <p:spPr/>
        <p:txBody>
          <a:bodyPr/>
          <a:lstStyle/>
          <a:p>
            <a:r>
              <a:rPr lang="en-GB" dirty="0"/>
              <a:t>Physical </a:t>
            </a:r>
          </a:p>
        </p:txBody>
      </p:sp>
      <p:sp>
        <p:nvSpPr>
          <p:cNvPr id="4" name="Content Placeholder 3">
            <a:extLst>
              <a:ext uri="{FF2B5EF4-FFF2-40B4-BE49-F238E27FC236}">
                <a16:creationId xmlns:a16="http://schemas.microsoft.com/office/drawing/2014/main" id="{CE335CE4-322D-BE18-4CB2-2399DC01BD46}"/>
              </a:ext>
            </a:extLst>
          </p:cNvPr>
          <p:cNvSpPr>
            <a:spLocks noGrp="1"/>
          </p:cNvSpPr>
          <p:nvPr>
            <p:ph sz="half" idx="2"/>
          </p:nvPr>
        </p:nvSpPr>
        <p:spPr/>
        <p:txBody>
          <a:bodyPr/>
          <a:lstStyle/>
          <a:p>
            <a:r>
              <a:rPr lang="en-GB" dirty="0"/>
              <a:t>Headache</a:t>
            </a:r>
          </a:p>
          <a:p>
            <a:r>
              <a:rPr lang="en-GB" dirty="0"/>
              <a:t>Nausea/vomiting</a:t>
            </a:r>
          </a:p>
          <a:p>
            <a:r>
              <a:rPr lang="en-GB" dirty="0"/>
              <a:t>Fatigue</a:t>
            </a:r>
          </a:p>
          <a:p>
            <a:r>
              <a:rPr lang="en-GB" dirty="0"/>
              <a:t>Problem with speech</a:t>
            </a:r>
          </a:p>
          <a:p>
            <a:r>
              <a:rPr lang="en-GB" dirty="0"/>
              <a:t>Dizziness</a:t>
            </a:r>
          </a:p>
          <a:p>
            <a:r>
              <a:rPr lang="en-GB" dirty="0"/>
              <a:t>Difficulty sleeping</a:t>
            </a:r>
          </a:p>
          <a:p>
            <a:r>
              <a:rPr lang="en-GB" dirty="0"/>
              <a:t>With/without loss of consciousness</a:t>
            </a:r>
          </a:p>
        </p:txBody>
      </p:sp>
      <p:sp>
        <p:nvSpPr>
          <p:cNvPr id="5" name="Text Placeholder 4">
            <a:extLst>
              <a:ext uri="{FF2B5EF4-FFF2-40B4-BE49-F238E27FC236}">
                <a16:creationId xmlns:a16="http://schemas.microsoft.com/office/drawing/2014/main" id="{4287943C-785F-6564-3F20-DECBFECE20AB}"/>
              </a:ext>
            </a:extLst>
          </p:cNvPr>
          <p:cNvSpPr>
            <a:spLocks noGrp="1"/>
          </p:cNvSpPr>
          <p:nvPr>
            <p:ph type="body" sz="quarter" idx="3"/>
          </p:nvPr>
        </p:nvSpPr>
        <p:spPr/>
        <p:txBody>
          <a:bodyPr/>
          <a:lstStyle/>
          <a:p>
            <a:r>
              <a:rPr lang="en-GB" dirty="0"/>
              <a:t>Sensory</a:t>
            </a:r>
          </a:p>
        </p:txBody>
      </p:sp>
      <p:sp>
        <p:nvSpPr>
          <p:cNvPr id="6" name="Content Placeholder 5">
            <a:extLst>
              <a:ext uri="{FF2B5EF4-FFF2-40B4-BE49-F238E27FC236}">
                <a16:creationId xmlns:a16="http://schemas.microsoft.com/office/drawing/2014/main" id="{D1472767-0068-AFE2-6BCC-D0BD9221E305}"/>
              </a:ext>
            </a:extLst>
          </p:cNvPr>
          <p:cNvSpPr>
            <a:spLocks noGrp="1"/>
          </p:cNvSpPr>
          <p:nvPr>
            <p:ph sz="quarter" idx="4"/>
          </p:nvPr>
        </p:nvSpPr>
        <p:spPr/>
        <p:txBody>
          <a:bodyPr/>
          <a:lstStyle/>
          <a:p>
            <a:r>
              <a:rPr lang="en-GB" dirty="0"/>
              <a:t>Blurred vision</a:t>
            </a:r>
          </a:p>
          <a:p>
            <a:r>
              <a:rPr lang="en-GB" dirty="0"/>
              <a:t>Ringing in ears</a:t>
            </a:r>
          </a:p>
          <a:p>
            <a:r>
              <a:rPr lang="en-GB" dirty="0"/>
              <a:t>Bad taste in mouth</a:t>
            </a:r>
          </a:p>
          <a:p>
            <a:r>
              <a:rPr lang="en-GB" dirty="0"/>
              <a:t>Sensitivity to light/sound</a:t>
            </a:r>
          </a:p>
        </p:txBody>
      </p:sp>
      <p:sp>
        <p:nvSpPr>
          <p:cNvPr id="10" name="Text Placeholder 9">
            <a:extLst>
              <a:ext uri="{FF2B5EF4-FFF2-40B4-BE49-F238E27FC236}">
                <a16:creationId xmlns:a16="http://schemas.microsoft.com/office/drawing/2014/main" id="{EC0FD4A9-FC18-A0E8-ED19-90673D4B0FCF}"/>
              </a:ext>
            </a:extLst>
          </p:cNvPr>
          <p:cNvSpPr>
            <a:spLocks noGrp="1"/>
          </p:cNvSpPr>
          <p:nvPr>
            <p:ph type="body" sz="quarter" idx="13"/>
          </p:nvPr>
        </p:nvSpPr>
        <p:spPr/>
        <p:txBody>
          <a:bodyPr/>
          <a:lstStyle/>
          <a:p>
            <a:r>
              <a:rPr lang="en-GB" dirty="0"/>
              <a:t>Cognitive</a:t>
            </a:r>
          </a:p>
        </p:txBody>
      </p:sp>
      <p:sp>
        <p:nvSpPr>
          <p:cNvPr id="11" name="Content Placeholder 10">
            <a:extLst>
              <a:ext uri="{FF2B5EF4-FFF2-40B4-BE49-F238E27FC236}">
                <a16:creationId xmlns:a16="http://schemas.microsoft.com/office/drawing/2014/main" id="{E03B6294-6FE0-13A9-A5CF-CEC8676179DC}"/>
              </a:ext>
            </a:extLst>
          </p:cNvPr>
          <p:cNvSpPr>
            <a:spLocks noGrp="1"/>
          </p:cNvSpPr>
          <p:nvPr>
            <p:ph sz="quarter" idx="14"/>
          </p:nvPr>
        </p:nvSpPr>
        <p:spPr/>
        <p:txBody>
          <a:bodyPr/>
          <a:lstStyle/>
          <a:p>
            <a:r>
              <a:rPr lang="en-GB" dirty="0"/>
              <a:t>Memory/concentration deficits</a:t>
            </a:r>
          </a:p>
          <a:p>
            <a:r>
              <a:rPr lang="en-GB" dirty="0"/>
              <a:t>Irritability</a:t>
            </a:r>
          </a:p>
          <a:p>
            <a:r>
              <a:rPr lang="en-GB" dirty="0"/>
              <a:t>Feelings of depression and anxiety</a:t>
            </a:r>
          </a:p>
          <a:p>
            <a:r>
              <a:rPr lang="en-GB" dirty="0"/>
              <a:t>Fatigue</a:t>
            </a:r>
          </a:p>
          <a:p>
            <a:r>
              <a:rPr lang="en-GB" dirty="0"/>
              <a:t>Mood swings</a:t>
            </a:r>
          </a:p>
          <a:p>
            <a:r>
              <a:rPr lang="en-GB" dirty="0"/>
              <a:t>State of confusion/disorientated</a:t>
            </a:r>
          </a:p>
        </p:txBody>
      </p:sp>
      <p:pic>
        <p:nvPicPr>
          <p:cNvPr id="3074" name="Picture 2" descr="Making Sense of Sensory Processing - Momentous Institute | Sensory ...">
            <a:extLst>
              <a:ext uri="{FF2B5EF4-FFF2-40B4-BE49-F238E27FC236}">
                <a16:creationId xmlns:a16="http://schemas.microsoft.com/office/drawing/2014/main" id="{AF92A818-0EAA-8702-CB4F-646B952B9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6993" y="4307083"/>
            <a:ext cx="3551075" cy="237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568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A5A5F-0F03-2873-8077-02DBC9B44E86}"/>
              </a:ext>
            </a:extLst>
          </p:cNvPr>
          <p:cNvSpPr>
            <a:spLocks noGrp="1"/>
          </p:cNvSpPr>
          <p:nvPr>
            <p:ph type="title"/>
          </p:nvPr>
        </p:nvSpPr>
        <p:spPr/>
        <p:txBody>
          <a:bodyPr/>
          <a:lstStyle/>
          <a:p>
            <a:r>
              <a:rPr lang="en-GB" dirty="0"/>
              <a:t>Symptoms of moderate/severe brain injuries</a:t>
            </a:r>
          </a:p>
        </p:txBody>
      </p:sp>
      <p:sp>
        <p:nvSpPr>
          <p:cNvPr id="3" name="Text Placeholder 2">
            <a:extLst>
              <a:ext uri="{FF2B5EF4-FFF2-40B4-BE49-F238E27FC236}">
                <a16:creationId xmlns:a16="http://schemas.microsoft.com/office/drawing/2014/main" id="{EE7C0E0E-45AE-17E4-3C9E-9B86E28544EE}"/>
              </a:ext>
            </a:extLst>
          </p:cNvPr>
          <p:cNvSpPr>
            <a:spLocks noGrp="1"/>
          </p:cNvSpPr>
          <p:nvPr>
            <p:ph type="body" idx="1"/>
          </p:nvPr>
        </p:nvSpPr>
        <p:spPr/>
        <p:txBody>
          <a:bodyPr/>
          <a:lstStyle/>
          <a:p>
            <a:r>
              <a:rPr lang="en-GB" dirty="0"/>
              <a:t>Physical</a:t>
            </a:r>
          </a:p>
        </p:txBody>
      </p:sp>
      <p:sp>
        <p:nvSpPr>
          <p:cNvPr id="4" name="Content Placeholder 3">
            <a:extLst>
              <a:ext uri="{FF2B5EF4-FFF2-40B4-BE49-F238E27FC236}">
                <a16:creationId xmlns:a16="http://schemas.microsoft.com/office/drawing/2014/main" id="{E08BA03E-1D3F-344C-2305-77FD8B1A9643}"/>
              </a:ext>
            </a:extLst>
          </p:cNvPr>
          <p:cNvSpPr>
            <a:spLocks noGrp="1"/>
          </p:cNvSpPr>
          <p:nvPr>
            <p:ph sz="half" idx="2"/>
          </p:nvPr>
        </p:nvSpPr>
        <p:spPr/>
        <p:txBody>
          <a:bodyPr/>
          <a:lstStyle/>
          <a:p>
            <a:r>
              <a:rPr lang="en-GB" dirty="0"/>
              <a:t>Loss of consciousness for several minutes</a:t>
            </a:r>
          </a:p>
          <a:p>
            <a:r>
              <a:rPr lang="en-GB" dirty="0"/>
              <a:t>Persistent headache</a:t>
            </a:r>
          </a:p>
          <a:p>
            <a:r>
              <a:rPr lang="en-GB" dirty="0"/>
              <a:t>Repeated vomiting</a:t>
            </a:r>
          </a:p>
          <a:p>
            <a:r>
              <a:rPr lang="en-GB" dirty="0"/>
              <a:t>Seizures</a:t>
            </a:r>
          </a:p>
          <a:p>
            <a:r>
              <a:rPr lang="en-GB" dirty="0"/>
              <a:t>Sudden swelling or bruises behind ears</a:t>
            </a:r>
          </a:p>
          <a:p>
            <a:r>
              <a:rPr lang="en-GB" dirty="0"/>
              <a:t>Irregular breathing</a:t>
            </a:r>
          </a:p>
          <a:p>
            <a:r>
              <a:rPr lang="en-GB" dirty="0"/>
              <a:t>Difficulty speaking</a:t>
            </a:r>
          </a:p>
        </p:txBody>
      </p:sp>
      <p:sp>
        <p:nvSpPr>
          <p:cNvPr id="5" name="Text Placeholder 4">
            <a:extLst>
              <a:ext uri="{FF2B5EF4-FFF2-40B4-BE49-F238E27FC236}">
                <a16:creationId xmlns:a16="http://schemas.microsoft.com/office/drawing/2014/main" id="{3DCC7186-6B83-2C9A-4FBF-586F83673AB4}"/>
              </a:ext>
            </a:extLst>
          </p:cNvPr>
          <p:cNvSpPr>
            <a:spLocks noGrp="1"/>
          </p:cNvSpPr>
          <p:nvPr>
            <p:ph type="body" sz="quarter" idx="3"/>
          </p:nvPr>
        </p:nvSpPr>
        <p:spPr/>
        <p:txBody>
          <a:bodyPr/>
          <a:lstStyle/>
          <a:p>
            <a:r>
              <a:rPr lang="en-GB" dirty="0"/>
              <a:t>Sensory</a:t>
            </a:r>
          </a:p>
        </p:txBody>
      </p:sp>
      <p:sp>
        <p:nvSpPr>
          <p:cNvPr id="6" name="Content Placeholder 5">
            <a:extLst>
              <a:ext uri="{FF2B5EF4-FFF2-40B4-BE49-F238E27FC236}">
                <a16:creationId xmlns:a16="http://schemas.microsoft.com/office/drawing/2014/main" id="{FF65A535-95F5-B42F-B933-F9F986CD62E6}"/>
              </a:ext>
            </a:extLst>
          </p:cNvPr>
          <p:cNvSpPr>
            <a:spLocks noGrp="1"/>
          </p:cNvSpPr>
          <p:nvPr>
            <p:ph sz="quarter" idx="4"/>
          </p:nvPr>
        </p:nvSpPr>
        <p:spPr/>
        <p:txBody>
          <a:bodyPr/>
          <a:lstStyle/>
          <a:p>
            <a:r>
              <a:rPr lang="en-GB" dirty="0"/>
              <a:t>Blurred vision</a:t>
            </a:r>
          </a:p>
          <a:p>
            <a:r>
              <a:rPr lang="en-GB" dirty="0"/>
              <a:t>Double vision</a:t>
            </a:r>
          </a:p>
          <a:p>
            <a:r>
              <a:rPr lang="en-GB" dirty="0"/>
              <a:t>Ringing in ears</a:t>
            </a:r>
          </a:p>
          <a:p>
            <a:r>
              <a:rPr lang="en-GB" dirty="0"/>
              <a:t>Bad taste in the mouth</a:t>
            </a:r>
          </a:p>
          <a:p>
            <a:r>
              <a:rPr lang="en-GB" dirty="0"/>
              <a:t>Sensitivity to light/sound</a:t>
            </a:r>
          </a:p>
        </p:txBody>
      </p:sp>
      <p:sp>
        <p:nvSpPr>
          <p:cNvPr id="10" name="Text Placeholder 9">
            <a:extLst>
              <a:ext uri="{FF2B5EF4-FFF2-40B4-BE49-F238E27FC236}">
                <a16:creationId xmlns:a16="http://schemas.microsoft.com/office/drawing/2014/main" id="{73D80B14-B4C3-1998-A3C6-C4D765600E2C}"/>
              </a:ext>
            </a:extLst>
          </p:cNvPr>
          <p:cNvSpPr>
            <a:spLocks noGrp="1"/>
          </p:cNvSpPr>
          <p:nvPr>
            <p:ph type="body" sz="quarter" idx="13"/>
          </p:nvPr>
        </p:nvSpPr>
        <p:spPr/>
        <p:txBody>
          <a:bodyPr/>
          <a:lstStyle/>
          <a:p>
            <a:r>
              <a:rPr lang="en-GB" dirty="0"/>
              <a:t>Cognitive</a:t>
            </a:r>
          </a:p>
        </p:txBody>
      </p:sp>
      <p:sp>
        <p:nvSpPr>
          <p:cNvPr id="11" name="Content Placeholder 10">
            <a:extLst>
              <a:ext uri="{FF2B5EF4-FFF2-40B4-BE49-F238E27FC236}">
                <a16:creationId xmlns:a16="http://schemas.microsoft.com/office/drawing/2014/main" id="{88FB13FA-D5DA-3AFB-508C-9F1869C8BD1B}"/>
              </a:ext>
            </a:extLst>
          </p:cNvPr>
          <p:cNvSpPr>
            <a:spLocks noGrp="1"/>
          </p:cNvSpPr>
          <p:nvPr>
            <p:ph sz="quarter" idx="14"/>
          </p:nvPr>
        </p:nvSpPr>
        <p:spPr/>
        <p:txBody>
          <a:bodyPr/>
          <a:lstStyle/>
          <a:p>
            <a:r>
              <a:rPr lang="en-GB" dirty="0"/>
              <a:t>Coma/other disorders of consciousness</a:t>
            </a:r>
          </a:p>
          <a:p>
            <a:r>
              <a:rPr lang="en-GB" dirty="0"/>
              <a:t>Profound confusion</a:t>
            </a:r>
          </a:p>
          <a:p>
            <a:r>
              <a:rPr lang="en-GB" dirty="0"/>
              <a:t>Irritability</a:t>
            </a:r>
          </a:p>
          <a:p>
            <a:r>
              <a:rPr lang="en-GB" dirty="0"/>
              <a:t>Fatigue</a:t>
            </a:r>
          </a:p>
          <a:p>
            <a:r>
              <a:rPr lang="en-GB" dirty="0"/>
              <a:t>Sad/depressed mood</a:t>
            </a:r>
          </a:p>
          <a:p>
            <a:r>
              <a:rPr lang="en-GB" dirty="0"/>
              <a:t>Agitation </a:t>
            </a:r>
          </a:p>
        </p:txBody>
      </p:sp>
      <p:pic>
        <p:nvPicPr>
          <p:cNvPr id="4098" name="Picture 2" descr="Making Sense of Sensory Processing - Momentous Institute | Sensory ...">
            <a:extLst>
              <a:ext uri="{FF2B5EF4-FFF2-40B4-BE49-F238E27FC236}">
                <a16:creationId xmlns:a16="http://schemas.microsoft.com/office/drawing/2014/main" id="{A9FFD81D-1EFC-1A38-299E-8C532011E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857" y="4560627"/>
            <a:ext cx="3291840" cy="2201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382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5ECAF-76E6-1CEA-793D-D34AAD9B8BA9}"/>
              </a:ext>
            </a:extLst>
          </p:cNvPr>
          <p:cNvSpPr>
            <a:spLocks noGrp="1"/>
          </p:cNvSpPr>
          <p:nvPr>
            <p:ph type="title"/>
          </p:nvPr>
        </p:nvSpPr>
        <p:spPr/>
        <p:txBody>
          <a:bodyPr/>
          <a:lstStyle/>
          <a:p>
            <a:r>
              <a:rPr lang="en-GB" dirty="0"/>
              <a:t>Physiotherapy management of brain injuries</a:t>
            </a:r>
          </a:p>
        </p:txBody>
      </p:sp>
      <p:sp>
        <p:nvSpPr>
          <p:cNvPr id="4" name="Content Placeholder 3">
            <a:extLst>
              <a:ext uri="{FF2B5EF4-FFF2-40B4-BE49-F238E27FC236}">
                <a16:creationId xmlns:a16="http://schemas.microsoft.com/office/drawing/2014/main" id="{19301C4E-CBB4-CB1C-A347-8E830ED2D12D}"/>
              </a:ext>
            </a:extLst>
          </p:cNvPr>
          <p:cNvSpPr>
            <a:spLocks noGrp="1"/>
          </p:cNvSpPr>
          <p:nvPr>
            <p:ph sz="half" idx="2"/>
          </p:nvPr>
        </p:nvSpPr>
        <p:spPr>
          <a:xfrm>
            <a:off x="839788" y="1508760"/>
            <a:ext cx="10512424" cy="4680903"/>
          </a:xfrm>
        </p:spPr>
        <p:txBody>
          <a:bodyPr>
            <a:normAutofit fontScale="92500"/>
          </a:bodyPr>
          <a:lstStyle/>
          <a:p>
            <a:pPr marL="0" indent="0">
              <a:buNone/>
            </a:pPr>
            <a:r>
              <a:rPr lang="en-GB" b="1" dirty="0"/>
              <a:t>Mid phase:</a:t>
            </a:r>
          </a:p>
          <a:p>
            <a:r>
              <a:rPr lang="en-GB" dirty="0"/>
              <a:t>Assisting in functional recovery through practice of daily tasks. Examples include reach to grasp of a cup of tea and eating food. </a:t>
            </a:r>
          </a:p>
          <a:p>
            <a:r>
              <a:rPr lang="en-GB" dirty="0"/>
              <a:t>Strengthening/stretching, walking re-education, pain management and education for family/care givers on how to help. </a:t>
            </a:r>
          </a:p>
          <a:p>
            <a:pPr marL="0" indent="0">
              <a:buNone/>
            </a:pPr>
            <a:r>
              <a:rPr lang="en-GB" b="1" dirty="0"/>
              <a:t>Extended phase:</a:t>
            </a:r>
          </a:p>
          <a:p>
            <a:r>
              <a:rPr lang="en-GB" dirty="0"/>
              <a:t>Strengthening weak muscles to change adopted movements.</a:t>
            </a:r>
          </a:p>
          <a:p>
            <a:r>
              <a:rPr lang="en-GB" dirty="0"/>
              <a:t>Focusing on returning to work, education on when to seek advice and what communities/charities there are to help.</a:t>
            </a:r>
          </a:p>
          <a:p>
            <a:r>
              <a:rPr lang="en-GB" dirty="0"/>
              <a:t>Postural/balance support programmes delivered by specialist therapists and team.</a:t>
            </a:r>
          </a:p>
          <a:p>
            <a:r>
              <a:rPr lang="en-GB" dirty="0"/>
              <a:t>Increasing stamina for day-to-day activities such as walking to the park/shop. </a:t>
            </a:r>
          </a:p>
        </p:txBody>
      </p:sp>
      <p:sp>
        <p:nvSpPr>
          <p:cNvPr id="9" name="Slide Number Placeholder 8">
            <a:extLst>
              <a:ext uri="{FF2B5EF4-FFF2-40B4-BE49-F238E27FC236}">
                <a16:creationId xmlns:a16="http://schemas.microsoft.com/office/drawing/2014/main" id="{4AB6ADA4-B35A-1FEC-8AB1-C4ADF58D7C32}"/>
              </a:ext>
            </a:extLst>
          </p:cNvPr>
          <p:cNvSpPr>
            <a:spLocks noGrp="1"/>
          </p:cNvSpPr>
          <p:nvPr>
            <p:ph type="sldNum" sz="quarter" idx="12"/>
          </p:nvPr>
        </p:nvSpPr>
        <p:spPr/>
        <p:txBody>
          <a:bodyPr/>
          <a:lstStyle/>
          <a:p>
            <a:pPr rtl="0">
              <a:defRPr/>
            </a:pPr>
            <a:fld id="{D76B855D-E9CC-4FF8-AD85-6CDC7B89A0DE}" type="slidenum">
              <a:rPr lang="en-GB" noProof="0" smtClean="0">
                <a:solidFill>
                  <a:prstClr val="black">
                    <a:tint val="75000"/>
                  </a:prstClr>
                </a:solidFill>
              </a:rPr>
              <a:pPr rtl="0">
                <a:defRPr/>
              </a:pPr>
              <a:t>7</a:t>
            </a:fld>
            <a:endParaRPr lang="en-GB" noProof="0">
              <a:solidFill>
                <a:prstClr val="black">
                  <a:tint val="75000"/>
                </a:prstClr>
              </a:solidFill>
            </a:endParaRPr>
          </a:p>
        </p:txBody>
      </p:sp>
      <p:pic>
        <p:nvPicPr>
          <p:cNvPr id="10" name="Picture 9">
            <a:extLst>
              <a:ext uri="{FF2B5EF4-FFF2-40B4-BE49-F238E27FC236}">
                <a16:creationId xmlns:a16="http://schemas.microsoft.com/office/drawing/2014/main" id="{B668CD7D-1794-A06E-A3F0-BFB2977A0AEF}"/>
              </a:ext>
            </a:extLst>
          </p:cNvPr>
          <p:cNvPicPr>
            <a:picLocks noChangeAspect="1"/>
          </p:cNvPicPr>
          <p:nvPr/>
        </p:nvPicPr>
        <p:blipFill rotWithShape="1">
          <a:blip r:embed="rId3"/>
          <a:srcRect l="4286" t="14374" r="78333" b="73345"/>
          <a:stretch/>
        </p:blipFill>
        <p:spPr>
          <a:xfrm>
            <a:off x="9735126" y="5950634"/>
            <a:ext cx="2456873" cy="918472"/>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a:noFill/>
        </p:spPr>
      </p:pic>
    </p:spTree>
    <p:extLst>
      <p:ext uri="{BB962C8B-B14F-4D97-AF65-F5344CB8AC3E}">
        <p14:creationId xmlns:p14="http://schemas.microsoft.com/office/powerpoint/2010/main" val="260185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5841-63BD-917A-F06F-C1DF869BFCD7}"/>
              </a:ext>
            </a:extLst>
          </p:cNvPr>
          <p:cNvSpPr>
            <a:spLocks noGrp="1"/>
          </p:cNvSpPr>
          <p:nvPr>
            <p:ph type="title"/>
          </p:nvPr>
        </p:nvSpPr>
        <p:spPr>
          <a:xfrm>
            <a:off x="0" y="412224"/>
            <a:ext cx="10515600" cy="1325563"/>
          </a:xfrm>
        </p:spPr>
        <p:txBody>
          <a:bodyPr/>
          <a:lstStyle/>
          <a:p>
            <a:r>
              <a:rPr lang="en-GB" dirty="0"/>
              <a:t>Medical management of brain injuries</a:t>
            </a:r>
          </a:p>
        </p:txBody>
      </p:sp>
      <p:sp>
        <p:nvSpPr>
          <p:cNvPr id="3" name="Text Placeholder 2">
            <a:extLst>
              <a:ext uri="{FF2B5EF4-FFF2-40B4-BE49-F238E27FC236}">
                <a16:creationId xmlns:a16="http://schemas.microsoft.com/office/drawing/2014/main" id="{0F487951-B668-5186-EDF1-E416AA7A6BB8}"/>
              </a:ext>
            </a:extLst>
          </p:cNvPr>
          <p:cNvSpPr>
            <a:spLocks noGrp="1"/>
          </p:cNvSpPr>
          <p:nvPr>
            <p:ph type="body" idx="1"/>
          </p:nvPr>
        </p:nvSpPr>
        <p:spPr/>
        <p:txBody>
          <a:bodyPr/>
          <a:lstStyle/>
          <a:p>
            <a:r>
              <a:rPr lang="en-GB" dirty="0"/>
              <a:t>Anti-epileptic drugs</a:t>
            </a:r>
          </a:p>
        </p:txBody>
      </p:sp>
      <p:sp>
        <p:nvSpPr>
          <p:cNvPr id="4" name="Content Placeholder 3">
            <a:extLst>
              <a:ext uri="{FF2B5EF4-FFF2-40B4-BE49-F238E27FC236}">
                <a16:creationId xmlns:a16="http://schemas.microsoft.com/office/drawing/2014/main" id="{4B3CEEE2-BF78-F2DA-E609-5ADE262FEC91}"/>
              </a:ext>
            </a:extLst>
          </p:cNvPr>
          <p:cNvSpPr>
            <a:spLocks noGrp="1"/>
          </p:cNvSpPr>
          <p:nvPr>
            <p:ph sz="half" idx="2"/>
          </p:nvPr>
        </p:nvSpPr>
        <p:spPr/>
        <p:txBody>
          <a:bodyPr/>
          <a:lstStyle/>
          <a:p>
            <a:r>
              <a:rPr lang="en-GB" dirty="0"/>
              <a:t>Those who experience a moderate to severe brain injury are at risk of having seizures within the first week post-injury. </a:t>
            </a:r>
          </a:p>
          <a:p>
            <a:r>
              <a:rPr lang="en-GB" dirty="0"/>
              <a:t>To combat any further brain damage caused by a seizure, anti-epileptic drugs prevent this. </a:t>
            </a:r>
          </a:p>
        </p:txBody>
      </p:sp>
      <p:sp>
        <p:nvSpPr>
          <p:cNvPr id="5" name="Text Placeholder 4">
            <a:extLst>
              <a:ext uri="{FF2B5EF4-FFF2-40B4-BE49-F238E27FC236}">
                <a16:creationId xmlns:a16="http://schemas.microsoft.com/office/drawing/2014/main" id="{904B28AC-F22F-08F9-86BF-90B832CF9560}"/>
              </a:ext>
            </a:extLst>
          </p:cNvPr>
          <p:cNvSpPr>
            <a:spLocks noGrp="1"/>
          </p:cNvSpPr>
          <p:nvPr>
            <p:ph type="body" sz="quarter" idx="3"/>
          </p:nvPr>
        </p:nvSpPr>
        <p:spPr>
          <a:xfrm>
            <a:off x="4453128" y="1857375"/>
            <a:ext cx="3291840" cy="823912"/>
          </a:xfrm>
        </p:spPr>
        <p:txBody>
          <a:bodyPr/>
          <a:lstStyle/>
          <a:p>
            <a:r>
              <a:rPr lang="en-GB" dirty="0"/>
              <a:t>Coma-inducing drugs</a:t>
            </a:r>
          </a:p>
        </p:txBody>
      </p:sp>
      <p:sp>
        <p:nvSpPr>
          <p:cNvPr id="6" name="Content Placeholder 5">
            <a:extLst>
              <a:ext uri="{FF2B5EF4-FFF2-40B4-BE49-F238E27FC236}">
                <a16:creationId xmlns:a16="http://schemas.microsoft.com/office/drawing/2014/main" id="{FFF39459-B3AE-1F73-092B-FA7A9D620672}"/>
              </a:ext>
            </a:extLst>
          </p:cNvPr>
          <p:cNvSpPr>
            <a:spLocks noGrp="1"/>
          </p:cNvSpPr>
          <p:nvPr>
            <p:ph sz="quarter" idx="4"/>
          </p:nvPr>
        </p:nvSpPr>
        <p:spPr>
          <a:xfrm>
            <a:off x="4453128" y="2666365"/>
            <a:ext cx="3291840" cy="3684588"/>
          </a:xfrm>
        </p:spPr>
        <p:txBody>
          <a:bodyPr/>
          <a:lstStyle/>
          <a:p>
            <a:r>
              <a:rPr lang="en-GB" dirty="0"/>
              <a:t>Those with severe brain injuries may be put into temporary comas. As a comatose brain needs less oxygen to function and reduces the pressure in the brain. </a:t>
            </a:r>
          </a:p>
        </p:txBody>
      </p:sp>
      <p:sp>
        <p:nvSpPr>
          <p:cNvPr id="9" name="Slide Number Placeholder 8">
            <a:extLst>
              <a:ext uri="{FF2B5EF4-FFF2-40B4-BE49-F238E27FC236}">
                <a16:creationId xmlns:a16="http://schemas.microsoft.com/office/drawing/2014/main" id="{845DCF37-C7B5-BE8A-4BA7-49A48D78E2EB}"/>
              </a:ext>
            </a:extLst>
          </p:cNvPr>
          <p:cNvSpPr>
            <a:spLocks noGrp="1"/>
          </p:cNvSpPr>
          <p:nvPr>
            <p:ph type="sldNum" sz="quarter" idx="12"/>
          </p:nvPr>
        </p:nvSpPr>
        <p:spPr/>
        <p:txBody>
          <a:bodyPr/>
          <a:lstStyle/>
          <a:p>
            <a:pPr rtl="0">
              <a:defRPr/>
            </a:pPr>
            <a:fld id="{D76B855D-E9CC-4FF8-AD85-6CDC7B89A0DE}" type="slidenum">
              <a:rPr lang="en-GB" noProof="0" smtClean="0">
                <a:solidFill>
                  <a:prstClr val="black">
                    <a:tint val="75000"/>
                  </a:prstClr>
                </a:solidFill>
              </a:rPr>
              <a:pPr rtl="0">
                <a:defRPr/>
              </a:pPr>
              <a:t>8</a:t>
            </a:fld>
            <a:endParaRPr lang="en-GB" noProof="0">
              <a:solidFill>
                <a:prstClr val="black">
                  <a:tint val="75000"/>
                </a:prstClr>
              </a:solidFill>
            </a:endParaRPr>
          </a:p>
        </p:txBody>
      </p:sp>
      <p:sp>
        <p:nvSpPr>
          <p:cNvPr id="10" name="Text Placeholder 9">
            <a:extLst>
              <a:ext uri="{FF2B5EF4-FFF2-40B4-BE49-F238E27FC236}">
                <a16:creationId xmlns:a16="http://schemas.microsoft.com/office/drawing/2014/main" id="{01891328-2D9C-907D-D288-68403C046EDA}"/>
              </a:ext>
            </a:extLst>
          </p:cNvPr>
          <p:cNvSpPr>
            <a:spLocks noGrp="1"/>
          </p:cNvSpPr>
          <p:nvPr>
            <p:ph type="body" sz="quarter" idx="13"/>
          </p:nvPr>
        </p:nvSpPr>
        <p:spPr/>
        <p:txBody>
          <a:bodyPr/>
          <a:lstStyle/>
          <a:p>
            <a:r>
              <a:rPr lang="en-GB" dirty="0"/>
              <a:t>Diuretics</a:t>
            </a:r>
          </a:p>
        </p:txBody>
      </p:sp>
      <p:sp>
        <p:nvSpPr>
          <p:cNvPr id="11" name="Content Placeholder 10">
            <a:extLst>
              <a:ext uri="{FF2B5EF4-FFF2-40B4-BE49-F238E27FC236}">
                <a16:creationId xmlns:a16="http://schemas.microsoft.com/office/drawing/2014/main" id="{F424116C-626A-940C-68FB-86CBBFF37A80}"/>
              </a:ext>
            </a:extLst>
          </p:cNvPr>
          <p:cNvSpPr>
            <a:spLocks noGrp="1"/>
          </p:cNvSpPr>
          <p:nvPr>
            <p:ph sz="quarter" idx="14"/>
          </p:nvPr>
        </p:nvSpPr>
        <p:spPr/>
        <p:txBody>
          <a:bodyPr/>
          <a:lstStyle/>
          <a:p>
            <a:r>
              <a:rPr lang="en-GB" dirty="0"/>
              <a:t>Diuretics reduce the amount of fluid in tissues and increase urine output. Therefore, helps reduce the pressure on the brain. </a:t>
            </a:r>
          </a:p>
        </p:txBody>
      </p:sp>
      <p:pic>
        <p:nvPicPr>
          <p:cNvPr id="12" name="Picture 11">
            <a:extLst>
              <a:ext uri="{FF2B5EF4-FFF2-40B4-BE49-F238E27FC236}">
                <a16:creationId xmlns:a16="http://schemas.microsoft.com/office/drawing/2014/main" id="{B7601DF3-0096-F66B-1E02-A02304BFBAF6}"/>
              </a:ext>
            </a:extLst>
          </p:cNvPr>
          <p:cNvPicPr>
            <a:picLocks noChangeAspect="1"/>
          </p:cNvPicPr>
          <p:nvPr/>
        </p:nvPicPr>
        <p:blipFill rotWithShape="1">
          <a:blip r:embed="rId3"/>
          <a:srcRect l="4286" t="14374" r="78333" b="73345"/>
          <a:stretch/>
        </p:blipFill>
        <p:spPr>
          <a:xfrm>
            <a:off x="8496886" y="5472332"/>
            <a:ext cx="3695114" cy="1381374"/>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a:noFill/>
        </p:spPr>
      </p:pic>
      <p:pic>
        <p:nvPicPr>
          <p:cNvPr id="5124" name="Picture 4" descr="Antibiotics are losing effectiveness in every country, says WHO ...">
            <a:extLst>
              <a:ext uri="{FF2B5EF4-FFF2-40B4-BE49-F238E27FC236}">
                <a16:creationId xmlns:a16="http://schemas.microsoft.com/office/drawing/2014/main" id="{E7ED3F7C-133C-6829-7205-25C836FDA2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0498" y="229326"/>
            <a:ext cx="3501502" cy="18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504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EB8CC-E887-4C39-A032-E3471EDC043E}"/>
              </a:ext>
            </a:extLst>
          </p:cNvPr>
          <p:cNvSpPr>
            <a:spLocks noGrp="1"/>
          </p:cNvSpPr>
          <p:nvPr>
            <p:ph type="title"/>
          </p:nvPr>
        </p:nvSpPr>
        <p:spPr/>
        <p:txBody>
          <a:bodyPr rtlCol="0"/>
          <a:lstStyle/>
          <a:p>
            <a:pPr rtl="0"/>
            <a:r>
              <a:rPr lang="en-GB" dirty="0"/>
              <a:t>Charities/organisation involved in brain injuries  </a:t>
            </a:r>
          </a:p>
        </p:txBody>
      </p:sp>
      <p:sp>
        <p:nvSpPr>
          <p:cNvPr id="3" name="Text Placeholder 2">
            <a:extLst>
              <a:ext uri="{FF2B5EF4-FFF2-40B4-BE49-F238E27FC236}">
                <a16:creationId xmlns:a16="http://schemas.microsoft.com/office/drawing/2014/main" id="{A4B28E79-36F1-4487-B6B6-7A33F5C3C0B2}"/>
              </a:ext>
            </a:extLst>
          </p:cNvPr>
          <p:cNvSpPr>
            <a:spLocks noGrp="1"/>
          </p:cNvSpPr>
          <p:nvPr>
            <p:ph type="body" idx="1"/>
          </p:nvPr>
        </p:nvSpPr>
        <p:spPr/>
        <p:txBody>
          <a:bodyPr rtlCol="0"/>
          <a:lstStyle/>
          <a:p>
            <a:pPr rtl="0"/>
            <a:r>
              <a:rPr lang="en-GB" dirty="0"/>
              <a:t>Headway</a:t>
            </a:r>
          </a:p>
        </p:txBody>
      </p:sp>
      <p:sp>
        <p:nvSpPr>
          <p:cNvPr id="4" name="Content Placeholder 3">
            <a:extLst>
              <a:ext uri="{FF2B5EF4-FFF2-40B4-BE49-F238E27FC236}">
                <a16:creationId xmlns:a16="http://schemas.microsoft.com/office/drawing/2014/main" id="{245DDB48-166A-4E16-B9DF-C5C6570A1BAD}"/>
              </a:ext>
            </a:extLst>
          </p:cNvPr>
          <p:cNvSpPr>
            <a:spLocks noGrp="1"/>
          </p:cNvSpPr>
          <p:nvPr>
            <p:ph sz="half" idx="2"/>
          </p:nvPr>
        </p:nvSpPr>
        <p:spPr/>
        <p:txBody>
          <a:bodyPr rtlCol="0"/>
          <a:lstStyle/>
          <a:p>
            <a:pPr rtl="0"/>
            <a:r>
              <a:rPr lang="en-GB" dirty="0"/>
              <a:t>UK charity for TBI detailing on different aspects of TBI and its rehabilitation. </a:t>
            </a:r>
          </a:p>
          <a:p>
            <a:pPr rtl="0"/>
            <a:r>
              <a:rPr lang="en-GB" dirty="0"/>
              <a:t>Website has multiple resources to help those affected. </a:t>
            </a:r>
          </a:p>
        </p:txBody>
      </p:sp>
      <p:sp>
        <p:nvSpPr>
          <p:cNvPr id="5" name="Text Placeholder 4">
            <a:extLst>
              <a:ext uri="{FF2B5EF4-FFF2-40B4-BE49-F238E27FC236}">
                <a16:creationId xmlns:a16="http://schemas.microsoft.com/office/drawing/2014/main" id="{7A4C5B2A-12FB-43E3-8389-C0A5E65E6D91}"/>
              </a:ext>
            </a:extLst>
          </p:cNvPr>
          <p:cNvSpPr>
            <a:spLocks noGrp="1"/>
          </p:cNvSpPr>
          <p:nvPr>
            <p:ph type="body" sz="quarter" idx="3"/>
          </p:nvPr>
        </p:nvSpPr>
        <p:spPr/>
        <p:txBody>
          <a:bodyPr rtlCol="0"/>
          <a:lstStyle/>
          <a:p>
            <a:pPr rtl="0"/>
            <a:r>
              <a:rPr lang="en-GB" dirty="0"/>
              <a:t>Brain Injury is BIG</a:t>
            </a:r>
          </a:p>
        </p:txBody>
      </p:sp>
      <p:sp>
        <p:nvSpPr>
          <p:cNvPr id="6" name="Content Placeholder 5">
            <a:extLst>
              <a:ext uri="{FF2B5EF4-FFF2-40B4-BE49-F238E27FC236}">
                <a16:creationId xmlns:a16="http://schemas.microsoft.com/office/drawing/2014/main" id="{53C09F06-9236-4635-AFB4-5E7D384A6BAE}"/>
              </a:ext>
            </a:extLst>
          </p:cNvPr>
          <p:cNvSpPr>
            <a:spLocks noGrp="1"/>
          </p:cNvSpPr>
          <p:nvPr>
            <p:ph sz="quarter" idx="4"/>
          </p:nvPr>
        </p:nvSpPr>
        <p:spPr/>
        <p:txBody>
          <a:bodyPr rtlCol="0"/>
          <a:lstStyle/>
          <a:p>
            <a:pPr rtl="0"/>
            <a:r>
              <a:rPr lang="en-GB" dirty="0"/>
              <a:t>Registered charity for carers of people with severe brain injuries with online discussion forum and telephone helpline.</a:t>
            </a:r>
          </a:p>
        </p:txBody>
      </p:sp>
      <p:sp>
        <p:nvSpPr>
          <p:cNvPr id="7" name="Text Placeholder 6">
            <a:extLst>
              <a:ext uri="{FF2B5EF4-FFF2-40B4-BE49-F238E27FC236}">
                <a16:creationId xmlns:a16="http://schemas.microsoft.com/office/drawing/2014/main" id="{016D0387-7057-4207-9037-65B55A7B211B}"/>
              </a:ext>
            </a:extLst>
          </p:cNvPr>
          <p:cNvSpPr>
            <a:spLocks noGrp="1"/>
          </p:cNvSpPr>
          <p:nvPr>
            <p:ph type="body" sz="quarter" idx="13"/>
          </p:nvPr>
        </p:nvSpPr>
        <p:spPr/>
        <p:txBody>
          <a:bodyPr rtlCol="0"/>
          <a:lstStyle/>
          <a:p>
            <a:pPr rtl="0"/>
            <a:r>
              <a:rPr lang="en-GB" dirty="0"/>
              <a:t>UKABIF</a:t>
            </a:r>
          </a:p>
        </p:txBody>
      </p:sp>
      <p:sp>
        <p:nvSpPr>
          <p:cNvPr id="8" name="Content Placeholder 7">
            <a:extLst>
              <a:ext uri="{FF2B5EF4-FFF2-40B4-BE49-F238E27FC236}">
                <a16:creationId xmlns:a16="http://schemas.microsoft.com/office/drawing/2014/main" id="{EE1302F8-9FA6-4CC4-AD07-E8137FCC99A5}"/>
              </a:ext>
            </a:extLst>
          </p:cNvPr>
          <p:cNvSpPr>
            <a:spLocks noGrp="1"/>
          </p:cNvSpPr>
          <p:nvPr>
            <p:ph sz="quarter" idx="14"/>
          </p:nvPr>
        </p:nvSpPr>
        <p:spPr/>
        <p:txBody>
          <a:bodyPr rtlCol="0"/>
          <a:lstStyle/>
          <a:p>
            <a:pPr rtl="0"/>
            <a:r>
              <a:rPr lang="en-GB" dirty="0"/>
              <a:t>Membership organisation and charity aiming to promote understanding of acquired brain injuries. </a:t>
            </a:r>
          </a:p>
          <a:p>
            <a:pPr rtl="0"/>
            <a:r>
              <a:rPr lang="en-GB" dirty="0"/>
              <a:t>Regional groups are set up throughout the UK to co-ordinate group work and encourage sharing information on day-to-day activities. </a:t>
            </a:r>
          </a:p>
        </p:txBody>
      </p:sp>
      <p:sp>
        <p:nvSpPr>
          <p:cNvPr id="10" name="Footer Placeholder 9">
            <a:extLst>
              <a:ext uri="{FF2B5EF4-FFF2-40B4-BE49-F238E27FC236}">
                <a16:creationId xmlns:a16="http://schemas.microsoft.com/office/drawing/2014/main" id="{0355C492-B5A1-4AEA-87B3-88D8AB076D5E}"/>
              </a:ext>
            </a:extLst>
          </p:cNvPr>
          <p:cNvSpPr>
            <a:spLocks noGrp="1"/>
          </p:cNvSpPr>
          <p:nvPr>
            <p:ph type="ftr" sz="quarter" idx="11"/>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spc="0" normalizeH="0">
                <a:ln>
                  <a:noFill/>
                </a:ln>
                <a:solidFill>
                  <a:prstClr val="black">
                    <a:tint val="75000"/>
                  </a:prstClr>
                </a:solidFill>
                <a:effectLst/>
                <a:uLnTx/>
                <a:uFillTx/>
                <a:latin typeface="Calibri" panose="020F0502020204030204"/>
                <a:ea typeface="+mn-ea"/>
                <a:cs typeface="+mn-cs"/>
              </a:rPr>
              <a:t>Presentation Title</a:t>
            </a:r>
          </a:p>
        </p:txBody>
      </p:sp>
      <p:pic>
        <p:nvPicPr>
          <p:cNvPr id="12" name="Picture 11">
            <a:extLst>
              <a:ext uri="{FF2B5EF4-FFF2-40B4-BE49-F238E27FC236}">
                <a16:creationId xmlns:a16="http://schemas.microsoft.com/office/drawing/2014/main" id="{AC3C0D8E-C9EA-5E53-CCD4-39B4999F6B91}"/>
              </a:ext>
            </a:extLst>
          </p:cNvPr>
          <p:cNvPicPr>
            <a:picLocks noChangeAspect="1"/>
          </p:cNvPicPr>
          <p:nvPr/>
        </p:nvPicPr>
        <p:blipFill rotWithShape="1">
          <a:blip r:embed="rId3"/>
          <a:srcRect l="4286" t="14374" r="78333" b="73345"/>
          <a:stretch/>
        </p:blipFill>
        <p:spPr>
          <a:xfrm>
            <a:off x="4126993" y="5249296"/>
            <a:ext cx="3695114" cy="1381374"/>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a:noFill/>
        </p:spPr>
      </p:pic>
      <p:pic>
        <p:nvPicPr>
          <p:cNvPr id="14" name="Picture 13">
            <a:extLst>
              <a:ext uri="{FF2B5EF4-FFF2-40B4-BE49-F238E27FC236}">
                <a16:creationId xmlns:a16="http://schemas.microsoft.com/office/drawing/2014/main" id="{733FE220-FA21-2677-8729-E76E4D797499}"/>
              </a:ext>
            </a:extLst>
          </p:cNvPr>
          <p:cNvPicPr>
            <a:picLocks noChangeAspect="1"/>
          </p:cNvPicPr>
          <p:nvPr/>
        </p:nvPicPr>
        <p:blipFill rotWithShape="1">
          <a:blip r:embed="rId4"/>
          <a:srcRect t="17214" r="88808" b="65911"/>
          <a:stretch/>
        </p:blipFill>
        <p:spPr>
          <a:xfrm>
            <a:off x="1336432" y="4783281"/>
            <a:ext cx="1758460" cy="1381374"/>
          </a:xfrm>
          <a:prstGeom prst="rect">
            <a:avLst/>
          </a:prstGeom>
        </p:spPr>
      </p:pic>
      <p:pic>
        <p:nvPicPr>
          <p:cNvPr id="2050" name="Picture 2" descr="UKABIF - YouTube">
            <a:extLst>
              <a:ext uri="{FF2B5EF4-FFF2-40B4-BE49-F238E27FC236}">
                <a16:creationId xmlns:a16="http://schemas.microsoft.com/office/drawing/2014/main" id="{E7EA40CF-9F23-A9B1-CCF8-24E255E018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8698" y="475372"/>
            <a:ext cx="1733403" cy="1733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995561"/>
      </p:ext>
    </p:extLst>
  </p:cSld>
  <p:clrMapOvr>
    <a:masterClrMapping/>
  </p:clrMapOvr>
</p:sld>
</file>

<file path=ppt/theme/theme1.xml><?xml version="1.0" encoding="utf-8"?>
<a:theme xmlns:a="http://schemas.openxmlformats.org/drawingml/2006/main" name="ShapesVTI">
  <a:themeElements>
    <a:clrScheme name="Shapes">
      <a:dk1>
        <a:sysClr val="windowText" lastClr="000000"/>
      </a:dk1>
      <a:lt1>
        <a:sysClr val="window" lastClr="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167138_TF78504181_Win32" id="{C0282433-D7EF-45DF-A8F6-65451AB0B295}" vid="{7A5F5F68-7204-400F-A78C-9EE75BE45B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449C04-64B3-4403-94B7-8D2284C38D1B}">
  <ds:schemaRefs>
    <ds:schemaRef ds:uri="http://schemas.microsoft.com/sharepoint/v3/contenttype/forms"/>
  </ds:schemaRefs>
</ds:datastoreItem>
</file>

<file path=customXml/itemProps2.xml><?xml version="1.0" encoding="utf-8"?>
<ds:datastoreItem xmlns:ds="http://schemas.openxmlformats.org/officeDocument/2006/customXml" ds:itemID="{FBDEF148-1770-458F-8F5B-C3D0A278AA97}">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8413533D-8C39-401E-8B75-B1AEEEC56B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Shapes presentation</Template>
  <TotalTime>14145</TotalTime>
  <Words>983</Words>
  <Application>Microsoft Office PowerPoint</Application>
  <PresentationFormat>Widescreen</PresentationFormat>
  <Paragraphs>121</Paragraphs>
  <Slides>11</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Avenir Next LT Pro</vt:lpstr>
      <vt:lpstr>Calibri</vt:lpstr>
      <vt:lpstr>Tw Cen MT</vt:lpstr>
      <vt:lpstr>ShapesVTI</vt:lpstr>
      <vt:lpstr>Brain Injuries in Adults </vt:lpstr>
      <vt:lpstr>What is a Brain Injury?</vt:lpstr>
      <vt:lpstr>Statistics of Brain Injuries in the UK</vt:lpstr>
      <vt:lpstr>Types of Brain Injuries</vt:lpstr>
      <vt:lpstr>Symptoms of mild brain injuries</vt:lpstr>
      <vt:lpstr>Symptoms of moderate/severe brain injuries</vt:lpstr>
      <vt:lpstr>Physiotherapy management of brain injuries</vt:lpstr>
      <vt:lpstr>Medical management of brain injuries</vt:lpstr>
      <vt:lpstr>Charities/organisation involved in brain injuries  </vt:lpstr>
      <vt:lpstr>Client stories/testimonies </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 Injuries in Adults</dc:title>
  <dc:creator>Michael Johnson</dc:creator>
  <cp:lastModifiedBy>Lorna Saunders</cp:lastModifiedBy>
  <cp:revision>2</cp:revision>
  <dcterms:created xsi:type="dcterms:W3CDTF">2023-09-05T11:59:54Z</dcterms:created>
  <dcterms:modified xsi:type="dcterms:W3CDTF">2023-10-06T11:50:55Z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